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</p:sldMasterIdLst>
  <p:notesMasterIdLst>
    <p:notesMasterId r:id="rId5"/>
  </p:notesMasterIdLst>
  <p:sldIdLst>
    <p:sldId id="672" r:id="rId4"/>
    <p:sldId id="696" r:id="rId6"/>
    <p:sldId id="699" r:id="rId7"/>
    <p:sldId id="1823" r:id="rId8"/>
    <p:sldId id="1955" r:id="rId9"/>
    <p:sldId id="1824" r:id="rId10"/>
    <p:sldId id="676" r:id="rId11"/>
    <p:sldId id="1826" r:id="rId12"/>
    <p:sldId id="651" r:id="rId13"/>
    <p:sldId id="2008" r:id="rId14"/>
    <p:sldId id="2005" r:id="rId15"/>
    <p:sldId id="2006" r:id="rId16"/>
    <p:sldId id="2007" r:id="rId17"/>
    <p:sldId id="2009" r:id="rId18"/>
    <p:sldId id="2013" r:id="rId19"/>
    <p:sldId id="1932" r:id="rId20"/>
    <p:sldId id="1931" r:id="rId21"/>
    <p:sldId id="1935" r:id="rId22"/>
    <p:sldId id="1989" r:id="rId23"/>
    <p:sldId id="2014" r:id="rId24"/>
    <p:sldId id="1990" r:id="rId25"/>
    <p:sldId id="1991" r:id="rId26"/>
    <p:sldId id="1992" r:id="rId27"/>
    <p:sldId id="1993" r:id="rId28"/>
    <p:sldId id="1994" r:id="rId29"/>
    <p:sldId id="700" r:id="rId30"/>
    <p:sldId id="1835" r:id="rId31"/>
    <p:sldId id="1995" r:id="rId32"/>
    <p:sldId id="1996" r:id="rId33"/>
    <p:sldId id="1997" r:id="rId34"/>
    <p:sldId id="1998" r:id="rId35"/>
    <p:sldId id="1999" r:id="rId36"/>
    <p:sldId id="2000" r:id="rId37"/>
    <p:sldId id="2001" r:id="rId38"/>
    <p:sldId id="2002" r:id="rId39"/>
    <p:sldId id="2003" r:id="rId40"/>
    <p:sldId id="2004" r:id="rId41"/>
    <p:sldId id="654" r:id="rId42"/>
    <p:sldId id="1905" r:id="rId43"/>
    <p:sldId id="698" r:id="rId44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页面" id="{E6DCE105-C659-41A6-A16B-06D32DD339E7}">
          <p14:sldIdLst/>
        </p14:section>
        <p14:section name="默认节" id="{F43CF2C3-3950-4E40-A02F-66DCCF188A6B}">
          <p14:sldIdLst>
            <p14:sldId id="672"/>
            <p14:sldId id="696"/>
            <p14:sldId id="699"/>
            <p14:sldId id="1823"/>
            <p14:sldId id="1955"/>
            <p14:sldId id="1824"/>
            <p14:sldId id="676"/>
            <p14:sldId id="1826"/>
            <p14:sldId id="651"/>
            <p14:sldId id="2008"/>
            <p14:sldId id="2005"/>
            <p14:sldId id="2009"/>
            <p14:sldId id="2013"/>
            <p14:sldId id="1932"/>
            <p14:sldId id="1931"/>
            <p14:sldId id="1935"/>
            <p14:sldId id="1989"/>
            <p14:sldId id="2014"/>
            <p14:sldId id="1990"/>
            <p14:sldId id="1991"/>
            <p14:sldId id="1992"/>
            <p14:sldId id="1993"/>
            <p14:sldId id="1994"/>
            <p14:sldId id="700"/>
            <p14:sldId id="1835"/>
            <p14:sldId id="1995"/>
            <p14:sldId id="1996"/>
            <p14:sldId id="1998"/>
            <p14:sldId id="1999"/>
            <p14:sldId id="2000"/>
            <p14:sldId id="2002"/>
            <p14:sldId id="2004"/>
            <p14:sldId id="654"/>
            <p14:sldId id="1905"/>
            <p14:sldId id="698"/>
            <p14:sldId id="2007"/>
            <p14:sldId id="2006"/>
            <p14:sldId id="1997"/>
            <p14:sldId id="2001"/>
            <p14:sldId id="2003"/>
          </p14:sldIdLst>
        </p14:section>
        <p14:section name="附录-素材" id="{3050140B-5B37-47BE-8423-F6A0577ED44C}">
          <p14:sldIdLst/>
        </p14:section>
        <p14:section name="使用规范" id="{47918508-6F2A-4DC8-ACB3-0B9712E4E20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32" autoAdjust="0"/>
    <p:restoredTop sz="79874" autoAdjust="0"/>
  </p:normalViewPr>
  <p:slideViewPr>
    <p:cSldViewPr snapToGrid="0">
      <p:cViewPr varScale="1">
        <p:scale>
          <a:sx n="86" d="100"/>
          <a:sy n="86" d="100"/>
        </p:scale>
        <p:origin x="2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8" Type="http://schemas.openxmlformats.org/officeDocument/2006/relationships/tags" Target="tags/tag1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1.If a web page is linked to by many other web pages, it means that the web page is relatively important, which means that the PageRank value will be relatively high.</a:t>
            </a:r>
            <a:endParaRPr lang="zh-CN" altLang="zh-CN" dirty="0"/>
          </a:p>
          <a:p>
            <a:r>
              <a:rPr lang="en-US" altLang="zh-CN" dirty="0"/>
              <a:t>2.If a page with a high PageRank is linked to another page, the PageRank of the linked page will be correspondingly increased related works.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/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/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en-US" alt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/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2" name="椭圆 61"/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0" name="椭圆 29"/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4" name="图片占位符 53"/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9" name="图片占位符 58"/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/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66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67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68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69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70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cxnSp>
        <p:nvCxnSpPr>
          <p:cNvPr id="28" name="直接连接符 27"/>
          <p:cNvCxnSpPr/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/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/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5" name="文本占位符 4"/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6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8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50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5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5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/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/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任意多边形: 形状 43"/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3" name="任意多边形: 形状 52"/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/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/>
          <p:cNvPicPr/>
          <p:nvPr userDrawn="1"/>
        </p:nvPicPr>
        <p:blipFill>
          <a:blip r:embed="rId4" cstate="print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4" name="日期占位符 123"/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>
            <a:fillRect/>
          </a:stretch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>
            <a:fillRect/>
          </a:stretch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/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/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5" name="文本占位符 44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  <a:endParaRPr lang="zh-CN" altLang="en-US" dirty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/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52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  <a:endParaRPr lang="zh-CN" altLang="en-US" dirty="0"/>
          </a:p>
        </p:txBody>
      </p:sp>
      <p:sp>
        <p:nvSpPr>
          <p:cNvPr id="53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  <a:endParaRPr lang="zh-CN" altLang="en-US" dirty="0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  <a:endParaRPr lang="zh-CN" altLang="en-US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  <a:endParaRPr lang="zh-CN" altLang="en-US" dirty="0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/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  <a:endParaRPr lang="zh-CN" altLang="en-US" dirty="0"/>
          </a:p>
        </p:txBody>
      </p:sp>
      <p:sp>
        <p:nvSpPr>
          <p:cNvPr id="17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  <a:endParaRPr lang="zh-CN" altLang="en-US" dirty="0"/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/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/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/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/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69" name="文本占位符 67"/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  <a:endParaRPr lang="zh-CN" altLang="en-US" dirty="0"/>
          </a:p>
        </p:txBody>
      </p:sp>
      <p:sp>
        <p:nvSpPr>
          <p:cNvPr id="72" name="文本占位符 6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14" name="直接连接符 1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2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9.wmf"/><Relationship Id="rId1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4.wmf"/><Relationship Id="rId1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5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19.wmf"/><Relationship Id="rId1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9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7503" y="2748667"/>
            <a:ext cx="5798382" cy="878840"/>
          </a:xfrm>
        </p:spPr>
        <p:txBody>
          <a:bodyPr/>
          <a:lstStyle/>
          <a:p>
            <a:r>
              <a:rPr lang="en-US" altLang="zh-CN" dirty="0"/>
              <a:t>Web Ranking Algorithms</a:t>
            </a:r>
            <a:endParaRPr lang="zh-CN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Web Science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2958" y="4379642"/>
            <a:ext cx="2506802" cy="39878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Group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1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19835" y="4379642"/>
            <a:ext cx="2280347" cy="39878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Date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10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/8/2019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47334" y="4913817"/>
            <a:ext cx="3680976" cy="132207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Lee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Alvin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Sam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Mircale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</a:rPr>
              <a:t>PageRank </a:t>
            </a:r>
            <a:endParaRPr lang="en-US" dirty="0">
              <a:ea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1688" y="3528541"/>
            <a:ext cx="6464113" cy="247331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18285" y="1920875"/>
            <a:ext cx="947610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sym typeface="+mn-ea"/>
              </a:rPr>
              <a:t>1.If a web page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is linked to by many other web pages</a:t>
            </a:r>
            <a:r>
              <a:rPr lang="en-US" altLang="zh-CN" dirty="0">
                <a:sym typeface="+mn-ea"/>
              </a:rPr>
              <a:t>, it means that the web page is relatively important, which means that the PageRank value will be relatively high.</a:t>
            </a:r>
            <a:endParaRPr lang="zh-CN" altLang="zh-CN" dirty="0"/>
          </a:p>
          <a:p>
            <a:r>
              <a:rPr lang="en-US" altLang="zh-CN" dirty="0">
                <a:sym typeface="+mn-ea"/>
              </a:rPr>
              <a:t>2.If a page with 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a high PageRank is linked to another page</a:t>
            </a:r>
            <a:r>
              <a:rPr lang="en-US" altLang="zh-CN" dirty="0">
                <a:sym typeface="+mn-ea"/>
              </a:rPr>
              <a:t>, the PageRank of the linked page will be correspondingly increased related works.</a:t>
            </a:r>
            <a:endParaRPr lang="zh-CN" altLang="zh-CN" dirty="0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3755" y="1024890"/>
            <a:ext cx="1588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Idea</a:t>
            </a:r>
            <a:endParaRPr lang="en-US" altLang="zh-CN" sz="4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837217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</a:rPr>
              <a:t>PageRank Basic </a:t>
            </a:r>
            <a:r>
              <a:rPr lang="en-US" altLang="zh-CN" dirty="0"/>
              <a:t>Idea 1</a:t>
            </a:r>
            <a:endParaRPr lang="zh-CN" altLang="en-US" dirty="0"/>
          </a:p>
          <a:p>
            <a:endParaRPr lang="en-US" dirty="0">
              <a:ea typeface="+mn-ea"/>
              <a:cs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448622" y="2337046"/>
            <a:ext cx="662373" cy="697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2448622" y="4071370"/>
            <a:ext cx="662373" cy="697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4234513" y="2337046"/>
            <a:ext cx="662373" cy="697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4234512" y="4058948"/>
            <a:ext cx="662373" cy="697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cxnSp>
        <p:nvCxnSpPr>
          <p:cNvPr id="6" name="直接箭头连接符 5"/>
          <p:cNvCxnSpPr>
            <a:stCxn id="4" idx="6"/>
            <a:endCxn id="25" idx="2"/>
          </p:cNvCxnSpPr>
          <p:nvPr/>
        </p:nvCxnSpPr>
        <p:spPr>
          <a:xfrm>
            <a:off x="3110995" y="2685739"/>
            <a:ext cx="11235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6" idx="0"/>
            <a:endCxn id="25" idx="4"/>
          </p:cNvCxnSpPr>
          <p:nvPr/>
        </p:nvCxnSpPr>
        <p:spPr>
          <a:xfrm flipV="1">
            <a:off x="4565699" y="3034431"/>
            <a:ext cx="1" cy="1024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2802124" y="3034430"/>
            <a:ext cx="1" cy="1024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6" idx="2"/>
            <a:endCxn id="23" idx="6"/>
          </p:cNvCxnSpPr>
          <p:nvPr/>
        </p:nvCxnSpPr>
        <p:spPr>
          <a:xfrm flipH="1">
            <a:off x="3110995" y="4407641"/>
            <a:ext cx="1123517" cy="124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26" idx="1"/>
          </p:cNvCxnSpPr>
          <p:nvPr/>
        </p:nvCxnSpPr>
        <p:spPr>
          <a:xfrm>
            <a:off x="3032575" y="2935793"/>
            <a:ext cx="1298939" cy="1225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连接符: 曲线 37"/>
          <p:cNvCxnSpPr>
            <a:stCxn id="23" idx="2"/>
            <a:endCxn id="4" idx="2"/>
          </p:cNvCxnSpPr>
          <p:nvPr/>
        </p:nvCxnSpPr>
        <p:spPr>
          <a:xfrm rot="10800000">
            <a:off x="2448622" y="2685739"/>
            <a:ext cx="12700" cy="173432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连接符: 曲线 38"/>
          <p:cNvCxnSpPr>
            <a:stCxn id="25" idx="0"/>
            <a:endCxn id="4" idx="7"/>
          </p:cNvCxnSpPr>
          <p:nvPr/>
        </p:nvCxnSpPr>
        <p:spPr>
          <a:xfrm rot="16200000" flipH="1" flipV="1">
            <a:off x="3738782" y="1612257"/>
            <a:ext cx="102130" cy="1551707"/>
          </a:xfrm>
          <a:prstGeom prst="curvedConnector3">
            <a:avLst>
              <a:gd name="adj1" fmla="val -22383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连接符: 曲线 42"/>
          <p:cNvCxnSpPr>
            <a:stCxn id="25" idx="6"/>
            <a:endCxn id="26" idx="7"/>
          </p:cNvCxnSpPr>
          <p:nvPr/>
        </p:nvCxnSpPr>
        <p:spPr>
          <a:xfrm flipH="1">
            <a:off x="4799883" y="2685739"/>
            <a:ext cx="97003" cy="1475339"/>
          </a:xfrm>
          <a:prstGeom prst="curvedConnector4">
            <a:avLst>
              <a:gd name="adj1" fmla="val -235663"/>
              <a:gd name="adj2" fmla="val 5835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5637402" y="2542800"/>
                <a:ext cx="4076251" cy="1504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𝑃𝑅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𝑃𝑅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𝑃𝑅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                   </a:t>
                </a:r>
              </a:p>
              <a:p>
                <a:r>
                  <a:rPr lang="en-US" altLang="zh-CN" dirty="0"/>
                  <a:t>                     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𝑃𝑅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𝑃𝑅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402" y="2542800"/>
                <a:ext cx="4076251" cy="1504451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1402672" y="1646823"/>
            <a:ext cx="1033248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altLang="zh-CN" dirty="0">
                <a:cs typeface="+mn-ea"/>
              </a:rPr>
              <a:t>PageRank Basic </a:t>
            </a:r>
            <a:r>
              <a:rPr lang="en-US" altLang="zh-CN" dirty="0"/>
              <a:t>Idea 2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2681395" y="2004436"/>
            <a:ext cx="662373" cy="697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2681395" y="3738760"/>
            <a:ext cx="662373" cy="697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4467286" y="2004436"/>
            <a:ext cx="662373" cy="697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4467285" y="3726338"/>
            <a:ext cx="662373" cy="697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cxnSp>
        <p:nvCxnSpPr>
          <p:cNvPr id="6" name="直接箭头连接符 5"/>
          <p:cNvCxnSpPr>
            <a:stCxn id="4" idx="6"/>
            <a:endCxn id="25" idx="2"/>
          </p:cNvCxnSpPr>
          <p:nvPr/>
        </p:nvCxnSpPr>
        <p:spPr>
          <a:xfrm>
            <a:off x="3343768" y="2353129"/>
            <a:ext cx="11233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6" idx="0"/>
            <a:endCxn id="25" idx="4"/>
          </p:cNvCxnSpPr>
          <p:nvPr/>
        </p:nvCxnSpPr>
        <p:spPr>
          <a:xfrm flipV="1">
            <a:off x="4798472" y="2702083"/>
            <a:ext cx="0" cy="10242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034897" y="2701820"/>
            <a:ext cx="1" cy="1024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6" idx="2"/>
            <a:endCxn id="23" idx="6"/>
          </p:cNvCxnSpPr>
          <p:nvPr/>
        </p:nvCxnSpPr>
        <p:spPr>
          <a:xfrm flipH="1">
            <a:off x="3343970" y="4075031"/>
            <a:ext cx="1123315" cy="12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26" idx="1"/>
          </p:cNvCxnSpPr>
          <p:nvPr/>
        </p:nvCxnSpPr>
        <p:spPr>
          <a:xfrm>
            <a:off x="3265348" y="2603183"/>
            <a:ext cx="1298939" cy="1225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连接符: 曲线 38"/>
          <p:cNvCxnSpPr>
            <a:stCxn id="25" idx="0"/>
            <a:endCxn id="4" idx="7"/>
          </p:cNvCxnSpPr>
          <p:nvPr/>
        </p:nvCxnSpPr>
        <p:spPr>
          <a:xfrm rot="16200000" flipH="1" flipV="1">
            <a:off x="3971608" y="1279843"/>
            <a:ext cx="102235" cy="1551940"/>
          </a:xfrm>
          <a:prstGeom prst="curvedConnector3">
            <a:avLst>
              <a:gd name="adj1" fmla="val -23323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连接符: 曲线 42"/>
          <p:cNvCxnSpPr>
            <a:stCxn id="25" idx="6"/>
            <a:endCxn id="26" idx="7"/>
          </p:cNvCxnSpPr>
          <p:nvPr/>
        </p:nvCxnSpPr>
        <p:spPr>
          <a:xfrm flipH="1">
            <a:off x="5032375" y="2353310"/>
            <a:ext cx="97155" cy="1475105"/>
          </a:xfrm>
          <a:prstGeom prst="curvedConnector4">
            <a:avLst>
              <a:gd name="adj1" fmla="val -245098"/>
              <a:gd name="adj2" fmla="val 5837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5832710" y="1992385"/>
                <a:ext cx="4076251" cy="1504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𝑃𝑅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𝑃𝑅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𝑃𝑅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                   </a:t>
                </a:r>
              </a:p>
              <a:p>
                <a:r>
                  <a:rPr lang="en-US" altLang="zh-CN" dirty="0"/>
                  <a:t>                     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𝑃𝑅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𝑃𝑅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75" y="2210190"/>
                <a:ext cx="4076251" cy="1504451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对话气泡: 椭圆形 2"/>
          <p:cNvSpPr/>
          <p:nvPr/>
        </p:nvSpPr>
        <p:spPr>
          <a:xfrm>
            <a:off x="931136" y="4878659"/>
            <a:ext cx="2412632" cy="606165"/>
          </a:xfrm>
          <a:prstGeom prst="wedgeEllipseCallout">
            <a:avLst>
              <a:gd name="adj1" fmla="val 35959"/>
              <a:gd name="adj2" fmla="val -12128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 way out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altLang="zh-CN" dirty="0">
                <a:cs typeface="+mn-ea"/>
              </a:rPr>
              <a:t>PageRank Basic </a:t>
            </a:r>
            <a:r>
              <a:rPr lang="en-US" altLang="zh-CN" dirty="0"/>
              <a:t>Idea 3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2643930" y="1323718"/>
            <a:ext cx="662373" cy="697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3" name="椭圆 22"/>
          <p:cNvSpPr/>
          <p:nvPr/>
        </p:nvSpPr>
        <p:spPr>
          <a:xfrm>
            <a:off x="2643930" y="3058042"/>
            <a:ext cx="662373" cy="697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25" name="椭圆 24"/>
          <p:cNvSpPr/>
          <p:nvPr/>
        </p:nvSpPr>
        <p:spPr>
          <a:xfrm>
            <a:off x="4429821" y="1323718"/>
            <a:ext cx="662373" cy="697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4429820" y="3045620"/>
            <a:ext cx="662373" cy="69738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zh-CN" altLang="en-US" dirty="0"/>
          </a:p>
        </p:txBody>
      </p:sp>
      <p:cxnSp>
        <p:nvCxnSpPr>
          <p:cNvPr id="6" name="直接箭头连接符 5"/>
          <p:cNvCxnSpPr>
            <a:stCxn id="4" idx="6"/>
            <a:endCxn id="25" idx="2"/>
          </p:cNvCxnSpPr>
          <p:nvPr/>
        </p:nvCxnSpPr>
        <p:spPr>
          <a:xfrm>
            <a:off x="3306303" y="1672411"/>
            <a:ext cx="11235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6" idx="0"/>
            <a:endCxn id="25" idx="4"/>
          </p:cNvCxnSpPr>
          <p:nvPr/>
        </p:nvCxnSpPr>
        <p:spPr>
          <a:xfrm flipV="1">
            <a:off x="4761007" y="2021103"/>
            <a:ext cx="1" cy="1024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2997432" y="2021102"/>
            <a:ext cx="1" cy="1024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6" idx="2"/>
            <a:endCxn id="23" idx="6"/>
          </p:cNvCxnSpPr>
          <p:nvPr/>
        </p:nvCxnSpPr>
        <p:spPr>
          <a:xfrm flipH="1">
            <a:off x="3306303" y="3394313"/>
            <a:ext cx="1123517" cy="124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26" idx="1"/>
          </p:cNvCxnSpPr>
          <p:nvPr/>
        </p:nvCxnSpPr>
        <p:spPr>
          <a:xfrm>
            <a:off x="3227883" y="1922465"/>
            <a:ext cx="1298939" cy="1225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连接符: 曲线 38"/>
          <p:cNvCxnSpPr>
            <a:stCxn id="25" idx="0"/>
            <a:endCxn id="4" idx="7"/>
          </p:cNvCxnSpPr>
          <p:nvPr/>
        </p:nvCxnSpPr>
        <p:spPr>
          <a:xfrm rot="16200000" flipH="1" flipV="1">
            <a:off x="3934090" y="598929"/>
            <a:ext cx="102130" cy="1551707"/>
          </a:xfrm>
          <a:prstGeom prst="curvedConnector3">
            <a:avLst>
              <a:gd name="adj1" fmla="val -223832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连接符: 曲线 42"/>
          <p:cNvCxnSpPr>
            <a:stCxn id="25" idx="6"/>
            <a:endCxn id="26" idx="7"/>
          </p:cNvCxnSpPr>
          <p:nvPr/>
        </p:nvCxnSpPr>
        <p:spPr>
          <a:xfrm flipH="1">
            <a:off x="4995191" y="1672411"/>
            <a:ext cx="97003" cy="1475339"/>
          </a:xfrm>
          <a:prstGeom prst="curvedConnector4">
            <a:avLst>
              <a:gd name="adj1" fmla="val -235663"/>
              <a:gd name="adj2" fmla="val 5835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对话气泡: 椭圆形 2"/>
          <p:cNvSpPr/>
          <p:nvPr/>
        </p:nvSpPr>
        <p:spPr>
          <a:xfrm>
            <a:off x="231298" y="2057409"/>
            <a:ext cx="2412632" cy="606165"/>
          </a:xfrm>
          <a:prstGeom prst="wedgeEllipseCallout">
            <a:avLst>
              <a:gd name="adj1" fmla="val 51868"/>
              <a:gd name="adj2" fmla="val 12704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Point to itself</a:t>
            </a:r>
            <a:endParaRPr lang="zh-CN" altLang="en-US" dirty="0"/>
          </a:p>
        </p:txBody>
      </p:sp>
      <p:cxnSp>
        <p:nvCxnSpPr>
          <p:cNvPr id="18" name="连接符: 曲线 17"/>
          <p:cNvCxnSpPr>
            <a:stCxn id="23" idx="5"/>
            <a:endCxn id="23" idx="3"/>
          </p:cNvCxnSpPr>
          <p:nvPr/>
        </p:nvCxnSpPr>
        <p:spPr>
          <a:xfrm rot="5400000">
            <a:off x="2975117" y="3419113"/>
            <a:ext cx="12700" cy="468369"/>
          </a:xfrm>
          <a:prstGeom prst="curvedConnector3">
            <a:avLst>
              <a:gd name="adj1" fmla="val 4841079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5801911" y="1998328"/>
                <a:ext cx="5963961" cy="10597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𝑃𝑅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zh-CN" altLang="en-US" sz="24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400" i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𝑃𝑅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</m:s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zh-CN" altLang="en-US" sz="2400" i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zh-CN" sz="2400" dirty="0"/>
                  <a:t>=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zh-CN" altLang="en-US" sz="2400" i="0">
                        <a:latin typeface="Cambria Math" panose="02040503050406030204" pitchFamily="18" charset="0"/>
                      </a:rPr>
                      <m:t>α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𝑃𝑅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821" y="1985628"/>
                <a:ext cx="5963961" cy="1059714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ele attr="{DAC3C680-29D0-4663-8001-645028CEC31D}"/>
                  </a:ext>
                </a:extLst>
              </p:cNvPr>
              <p:cNvSpPr/>
              <p:nvPr/>
            </p:nvSpPr>
            <p:spPr>
              <a:xfrm>
                <a:off x="3868061" y="5309710"/>
                <a:ext cx="4235840" cy="960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𝑃𝑅</m:t>
                      </m:r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𝑀𝑝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𝑃𝑅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061" y="5309710"/>
                <a:ext cx="4235840" cy="96058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1423086" y="4232057"/>
            <a:ext cx="9345828" cy="661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In general, the PR value of a web page is calculated as follows: </a:t>
            </a:r>
            <a:endParaRPr lang="zh-CN" altLang="zh-CN" sz="2800" kern="1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83580" y="3406775"/>
            <a:ext cx="56889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</a:rPr>
              <a:t>α</a:t>
            </a:r>
            <a:r>
              <a:rPr lang="en-US" altLang="zh-CN" sz="2800"/>
              <a:t> is </a:t>
            </a:r>
            <a:r>
              <a:rPr lang="zh-CN" altLang="en-US" sz="2800"/>
              <a:t>coefficient of correction</a:t>
            </a:r>
            <a:endParaRPr lang="zh-CN" altLang="en-US" sz="2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</a:rPr>
              <a:t>TrustRank</a:t>
            </a:r>
            <a:endParaRPr lang="en-US" dirty="0">
              <a:ea typeface="+mn-ea"/>
              <a:cs typeface="+mn-ea"/>
            </a:endParaRPr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812165" y="1155700"/>
            <a:ext cx="64636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Step 1.Seed determination</a:t>
            </a:r>
            <a:endParaRPr lang="en-US" altLang="zh-CN" sz="4000"/>
          </a:p>
        </p:txBody>
      </p:sp>
      <p:sp>
        <p:nvSpPr>
          <p:cNvPr id="12" name="文本框 11"/>
          <p:cNvSpPr txBox="1"/>
          <p:nvPr/>
        </p:nvSpPr>
        <p:spPr>
          <a:xfrm>
            <a:off x="1114425" y="2379345"/>
            <a:ext cx="1028890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/>
              <a:t>the website with the most export links </a:t>
            </a:r>
            <a:r>
              <a:rPr lang="en-US" altLang="zh-CN" sz="2800"/>
              <a:t>(the probability of being chosen is high)</a:t>
            </a:r>
            <a:endParaRPr lang="zh-CN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>
                <a:sym typeface="+mn-ea"/>
              </a:rPr>
              <a:t>seed sites is to select sites with high PR value </a:t>
            </a:r>
            <a:r>
              <a:rPr lang="en-US" altLang="zh-CN" sz="2800">
                <a:sym typeface="+mn-ea"/>
              </a:rPr>
              <a:t>(</a:t>
            </a:r>
            <a:r>
              <a:rPr lang="zh-CN" altLang="en-US" sz="2800">
                <a:sym typeface="+mn-ea"/>
              </a:rPr>
              <a:t>appear on search results pages </a:t>
            </a:r>
            <a:r>
              <a:rPr lang="en-US" altLang="zh-CN" sz="2800">
                <a:sym typeface="+mn-ea"/>
              </a:rPr>
              <a:t>more frequently)</a:t>
            </a:r>
            <a:endParaRPr lang="zh-CN" altLang="en-US" sz="2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</a:rPr>
              <a:t>TrustRank</a:t>
            </a:r>
            <a:endParaRPr lang="en-US" dirty="0">
              <a:ea typeface="+mn-ea"/>
              <a:cs typeface="+mn-ea"/>
            </a:endParaRPr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02730" y="324548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602730" y="3245485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812165" y="1155700"/>
            <a:ext cx="64636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Step 2.Trust attenuation </a:t>
            </a:r>
            <a:endParaRPr lang="en-US" altLang="zh-CN" sz="4000"/>
          </a:p>
        </p:txBody>
      </p:sp>
      <p:sp>
        <p:nvSpPr>
          <p:cNvPr id="3" name="椭圆 2"/>
          <p:cNvSpPr/>
          <p:nvPr/>
        </p:nvSpPr>
        <p:spPr>
          <a:xfrm>
            <a:off x="2647950" y="3461385"/>
            <a:ext cx="612775" cy="6127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椭圆 3"/>
          <p:cNvSpPr/>
          <p:nvPr/>
        </p:nvSpPr>
        <p:spPr>
          <a:xfrm>
            <a:off x="5337810" y="3461385"/>
            <a:ext cx="612775" cy="6127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椭圆 4"/>
          <p:cNvSpPr/>
          <p:nvPr/>
        </p:nvSpPr>
        <p:spPr>
          <a:xfrm>
            <a:off x="8239760" y="3461385"/>
            <a:ext cx="612775" cy="61277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7" name="直接箭头连接符 6"/>
          <p:cNvCxnSpPr>
            <a:stCxn id="3" idx="6"/>
            <a:endCxn id="4" idx="2"/>
          </p:cNvCxnSpPr>
          <p:nvPr/>
        </p:nvCxnSpPr>
        <p:spPr>
          <a:xfrm>
            <a:off x="3260725" y="3768090"/>
            <a:ext cx="207708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4" idx="6"/>
            <a:endCxn id="5" idx="2"/>
          </p:cNvCxnSpPr>
          <p:nvPr/>
        </p:nvCxnSpPr>
        <p:spPr>
          <a:xfrm>
            <a:off x="5950585" y="3768090"/>
            <a:ext cx="2289175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4" idx="6"/>
          </p:cNvCxnSpPr>
          <p:nvPr/>
        </p:nvCxnSpPr>
        <p:spPr>
          <a:xfrm flipV="1">
            <a:off x="5950585" y="2755900"/>
            <a:ext cx="2076450" cy="10121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3" idx="7"/>
          </p:cNvCxnSpPr>
          <p:nvPr/>
        </p:nvCxnSpPr>
        <p:spPr>
          <a:xfrm flipV="1">
            <a:off x="3171190" y="2836545"/>
            <a:ext cx="1694815" cy="7143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3" idx="5"/>
          </p:cNvCxnSpPr>
          <p:nvPr/>
        </p:nvCxnSpPr>
        <p:spPr>
          <a:xfrm>
            <a:off x="3171190" y="3984625"/>
            <a:ext cx="1839595" cy="7385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067560" y="2755900"/>
            <a:ext cx="1773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Good seed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3944620" y="3550920"/>
            <a:ext cx="70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β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3863340" y="2963545"/>
            <a:ext cx="70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β</a:t>
            </a:r>
            <a:endParaRPr lang="en-US" altLang="zh-CN"/>
          </a:p>
        </p:txBody>
      </p:sp>
      <p:sp>
        <p:nvSpPr>
          <p:cNvPr id="18" name="文本框 17"/>
          <p:cNvSpPr txBox="1"/>
          <p:nvPr/>
        </p:nvSpPr>
        <p:spPr>
          <a:xfrm>
            <a:off x="3943985" y="4170045"/>
            <a:ext cx="70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β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6740525" y="3009900"/>
            <a:ext cx="70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β</a:t>
            </a:r>
            <a:r>
              <a:rPr lang="en-US" altLang="zh-CN" baseline="30000"/>
              <a:t>2</a:t>
            </a:r>
            <a:endParaRPr lang="en-US" altLang="zh-CN" baseline="30000"/>
          </a:p>
        </p:txBody>
      </p:sp>
      <p:sp>
        <p:nvSpPr>
          <p:cNvPr id="21" name="文本框 20"/>
          <p:cNvSpPr txBox="1"/>
          <p:nvPr/>
        </p:nvSpPr>
        <p:spPr>
          <a:xfrm>
            <a:off x="6740525" y="3616325"/>
            <a:ext cx="70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β</a:t>
            </a:r>
            <a:r>
              <a:rPr lang="en-US" altLang="zh-CN" baseline="30000"/>
              <a:t>2</a:t>
            </a:r>
            <a:endParaRPr lang="en-US" altLang="zh-CN" baseline="30000"/>
          </a:p>
        </p:txBody>
      </p:sp>
      <p:sp>
        <p:nvSpPr>
          <p:cNvPr id="22" name="文本框 21"/>
          <p:cNvSpPr txBox="1"/>
          <p:nvPr/>
        </p:nvSpPr>
        <p:spPr>
          <a:xfrm>
            <a:off x="929640" y="2027555"/>
            <a:ext cx="4408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Trust dampening method</a:t>
            </a:r>
            <a:endParaRPr lang="en-US" altLang="zh-CN" sz="2400"/>
          </a:p>
        </p:txBody>
      </p:sp>
      <p:sp>
        <p:nvSpPr>
          <p:cNvPr id="23" name="文本框 22"/>
          <p:cNvSpPr txBox="1"/>
          <p:nvPr/>
        </p:nvSpPr>
        <p:spPr>
          <a:xfrm>
            <a:off x="2067560" y="4170045"/>
            <a:ext cx="1256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Value = 1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1132840" y="5763260"/>
            <a:ext cx="6170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dampen factor and walk distance can be set</a:t>
            </a:r>
            <a:endParaRPr lang="en-US" altLang="zh-CN" sz="2000"/>
          </a:p>
        </p:txBody>
      </p:sp>
      <p:sp>
        <p:nvSpPr>
          <p:cNvPr id="27" name="文本框 26"/>
          <p:cNvSpPr txBox="1"/>
          <p:nvPr/>
        </p:nvSpPr>
        <p:spPr>
          <a:xfrm>
            <a:off x="3127375" y="4983480"/>
            <a:ext cx="248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Walk one step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6263005" y="4983480"/>
            <a:ext cx="2486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Walk one step</a:t>
            </a:r>
            <a:endParaRPr lang="en-US" altLang="zh-CN"/>
          </a:p>
        </p:txBody>
      </p:sp>
      <p:sp>
        <p:nvSpPr>
          <p:cNvPr id="29" name="右箭头 28"/>
          <p:cNvSpPr/>
          <p:nvPr/>
        </p:nvSpPr>
        <p:spPr>
          <a:xfrm>
            <a:off x="3295650" y="4680585"/>
            <a:ext cx="1446530" cy="302895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/>
        </p:nvSpPr>
        <p:spPr>
          <a:xfrm>
            <a:off x="6336665" y="4680585"/>
            <a:ext cx="1446530" cy="302895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337810" y="2073910"/>
            <a:ext cx="2500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β is dampening factor</a:t>
            </a:r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</a:rPr>
              <a:t>HIST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400" y="1108710"/>
            <a:ext cx="3716655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4000" kern="1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Two</a:t>
            </a:r>
            <a:r>
              <a:rPr lang="zh-CN" altLang="zh-CN" sz="4000" kern="1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assumptions</a:t>
            </a:r>
            <a:endParaRPr lang="zh-CN" altLang="zh-CN" sz="4000" kern="1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675" y="2438400"/>
            <a:ext cx="3359150" cy="33978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4405" y="1884680"/>
            <a:ext cx="31286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 high quality </a:t>
            </a:r>
            <a:r>
              <a:rPr lang="en-US" altLang="zh-CN">
                <a:solidFill>
                  <a:srgbClr val="FF0000"/>
                </a:solidFill>
              </a:rPr>
              <a:t>authority</a:t>
            </a:r>
            <a:r>
              <a:rPr lang="en-US" altLang="zh-CN"/>
              <a:t> page with high </a:t>
            </a:r>
            <a:r>
              <a:rPr lang="en-US" altLang="zh-CN">
                <a:solidFill>
                  <a:srgbClr val="FF0000"/>
                </a:solidFill>
              </a:rPr>
              <a:t>authority value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510" y="2438400"/>
            <a:ext cx="4758690" cy="33108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912100" y="1713230"/>
            <a:ext cx="2684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 high quality </a:t>
            </a:r>
            <a:r>
              <a:rPr lang="en-US" altLang="zh-CN">
                <a:solidFill>
                  <a:srgbClr val="FF0000"/>
                </a:solidFill>
              </a:rPr>
              <a:t>hub</a:t>
            </a:r>
            <a:r>
              <a:rPr lang="en-US" altLang="zh-CN"/>
              <a:t> page with high </a:t>
            </a:r>
            <a:r>
              <a:rPr lang="en-US" altLang="zh-CN">
                <a:solidFill>
                  <a:srgbClr val="FF0000"/>
                </a:solidFill>
              </a:rPr>
              <a:t>hub value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</a:rPr>
              <a:t>HIST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0400" y="1243965"/>
            <a:ext cx="1089088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4000" kern="1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Idea</a:t>
            </a:r>
            <a:endParaRPr lang="zh-CN" altLang="zh-CN" sz="2000" kern="1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400" y="3681730"/>
            <a:ext cx="21082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kern="1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Purpose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0400" y="4388485"/>
            <a:ext cx="88696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kern="1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R</a:t>
            </a:r>
            <a:r>
              <a:rPr lang="zh-CN" altLang="zh-CN" sz="2400" kern="100" dirty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eturn a high quality authority page to the user when the user queries.</a:t>
            </a:r>
            <a:endParaRPr lang="zh-CN" altLang="zh-CN" sz="2400" kern="100" dirty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0400" y="2334895"/>
            <a:ext cx="958977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ea typeface="宋体" panose="02010600030101010101" pitchFamily="2" charset="-122"/>
                <a:cs typeface="+mn-lt"/>
                <a:sym typeface="+mn-ea"/>
              </a:rPr>
              <a:t>1. Each page is given two attributes: the hub attribute and the authority attribute. </a:t>
            </a:r>
            <a:endParaRPr lang="en-US" altLang="zh-CN" sz="2000" kern="100" dirty="0">
              <a:ea typeface="宋体" panose="02010600030101010101" pitchFamily="2" charset="-122"/>
              <a:cs typeface="+mn-lt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>
                <a:ea typeface="宋体" panose="02010600030101010101" pitchFamily="2" charset="-122"/>
                <a:cs typeface="+mn-lt"/>
                <a:sym typeface="+mn-ea"/>
              </a:rPr>
              <a:t>2. Web pages are divided into two categories: the hub page and the authority page.</a:t>
            </a:r>
            <a:endParaRPr lang="en-US" altLang="zh-CN" sz="2000" kern="100" dirty="0">
              <a:ea typeface="宋体" panose="02010600030101010101" pitchFamily="2" charset="-122"/>
              <a:cs typeface="+mn-lt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</a:rPr>
              <a:t>Procedure</a:t>
            </a:r>
            <a:endParaRPr lang="en-US" dirty="0">
              <a:ea typeface="+mn-ea"/>
              <a:cs typeface="+mn-ea"/>
            </a:endParaRPr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52845" y="329311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52845" y="329311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910590" y="1719580"/>
            <a:ext cx="10318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Set all pages' two attributes (authority and hub) as         ,which N means the number of pages. 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910590" y="1042670"/>
            <a:ext cx="263334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>
                <a:sym typeface="+mn-ea"/>
              </a:rPr>
              <a:t>Step 1.Initiation</a:t>
            </a:r>
            <a:endParaRPr lang="en-US" altLang="zh-CN" sz="28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0590" y="2303145"/>
            <a:ext cx="389826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>
                <a:sym typeface="+mn-ea"/>
              </a:rPr>
              <a:t>Step 2.Authority update</a:t>
            </a:r>
            <a:endParaRPr lang="en-US" altLang="zh-CN" sz="2800">
              <a:sym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114040" y="3295650"/>
            <a:ext cx="525780" cy="494665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j</a:t>
            </a:r>
            <a:r>
              <a:rPr lang="en-US" altLang="zh-CN" baseline="-25000"/>
              <a:t>1</a:t>
            </a:r>
            <a:endParaRPr lang="en-US" altLang="zh-CN" baseline="-25000"/>
          </a:p>
        </p:txBody>
      </p:sp>
      <p:sp>
        <p:nvSpPr>
          <p:cNvPr id="8" name="椭圆 7"/>
          <p:cNvSpPr/>
          <p:nvPr/>
        </p:nvSpPr>
        <p:spPr>
          <a:xfrm>
            <a:off x="4352925" y="3295650"/>
            <a:ext cx="525780" cy="494665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j</a:t>
            </a:r>
            <a:r>
              <a:rPr lang="en-US" altLang="zh-CN" baseline="-25000"/>
              <a:t>2</a:t>
            </a:r>
            <a:endParaRPr lang="en-US" altLang="zh-CN" baseline="-25000"/>
          </a:p>
        </p:txBody>
      </p:sp>
      <p:sp>
        <p:nvSpPr>
          <p:cNvPr id="16" name="椭圆 15"/>
          <p:cNvSpPr/>
          <p:nvPr/>
        </p:nvSpPr>
        <p:spPr>
          <a:xfrm>
            <a:off x="6841490" y="3263900"/>
            <a:ext cx="525780" cy="494665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j</a:t>
            </a:r>
            <a:r>
              <a:rPr lang="en-US" altLang="zh-CN" baseline="-25000"/>
              <a:t>4</a:t>
            </a:r>
            <a:endParaRPr lang="en-US" altLang="zh-CN" baseline="-25000"/>
          </a:p>
        </p:txBody>
      </p:sp>
      <p:sp>
        <p:nvSpPr>
          <p:cNvPr id="17" name="椭圆 16"/>
          <p:cNvSpPr/>
          <p:nvPr/>
        </p:nvSpPr>
        <p:spPr>
          <a:xfrm>
            <a:off x="5604510" y="3263900"/>
            <a:ext cx="525780" cy="494665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j</a:t>
            </a:r>
            <a:r>
              <a:rPr lang="en-US" altLang="zh-CN" baseline="-25000"/>
              <a:t>3</a:t>
            </a:r>
            <a:endParaRPr lang="en-US" altLang="zh-CN" baseline="-25000"/>
          </a:p>
        </p:txBody>
      </p:sp>
      <p:sp>
        <p:nvSpPr>
          <p:cNvPr id="18" name="椭圆 17"/>
          <p:cNvSpPr/>
          <p:nvPr/>
        </p:nvSpPr>
        <p:spPr>
          <a:xfrm>
            <a:off x="4878070" y="4674870"/>
            <a:ext cx="525780" cy="49466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i</a:t>
            </a:r>
            <a:endParaRPr lang="en-US" altLang="zh-CN"/>
          </a:p>
        </p:txBody>
      </p:sp>
      <p:cxnSp>
        <p:nvCxnSpPr>
          <p:cNvPr id="19" name="直接箭头连接符 18"/>
          <p:cNvCxnSpPr>
            <a:stCxn id="7" idx="4"/>
            <a:endCxn id="18" idx="2"/>
          </p:cNvCxnSpPr>
          <p:nvPr/>
        </p:nvCxnSpPr>
        <p:spPr>
          <a:xfrm>
            <a:off x="3376930" y="3790315"/>
            <a:ext cx="1501140" cy="1132205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7" idx="4"/>
            <a:endCxn id="18" idx="2"/>
          </p:cNvCxnSpPr>
          <p:nvPr/>
        </p:nvCxnSpPr>
        <p:spPr>
          <a:xfrm>
            <a:off x="3376930" y="3790315"/>
            <a:ext cx="1501140" cy="11322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8" idx="4"/>
            <a:endCxn id="18" idx="1"/>
          </p:cNvCxnSpPr>
          <p:nvPr/>
        </p:nvCxnSpPr>
        <p:spPr>
          <a:xfrm>
            <a:off x="4615815" y="3790315"/>
            <a:ext cx="339090" cy="95694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7" idx="4"/>
            <a:endCxn id="18" idx="7"/>
          </p:cNvCxnSpPr>
          <p:nvPr/>
        </p:nvCxnSpPr>
        <p:spPr>
          <a:xfrm flipH="1">
            <a:off x="5327015" y="3758565"/>
            <a:ext cx="540385" cy="98869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6" idx="4"/>
            <a:endCxn id="18" idx="6"/>
          </p:cNvCxnSpPr>
          <p:nvPr/>
        </p:nvCxnSpPr>
        <p:spPr>
          <a:xfrm flipH="1">
            <a:off x="5403850" y="3758565"/>
            <a:ext cx="1700530" cy="116395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对象 2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52925" y="5273040"/>
          <a:ext cx="1778000" cy="726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634365" imgH="355600" progId="Equation.KSEE3">
                  <p:embed/>
                </p:oleObj>
              </mc:Choice>
              <mc:Fallback>
                <p:oleObj name="" r:id="rId3" imgW="634365" imgH="355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2925" y="5273040"/>
                        <a:ext cx="1778000" cy="726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130290" y="1564640"/>
          <a:ext cx="49212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5" imgW="316865" imgH="419100" progId="Equation.KSEE3">
                  <p:embed/>
                </p:oleObj>
              </mc:Choice>
              <mc:Fallback>
                <p:oleObj name="" r:id="rId5" imgW="316865" imgH="4191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30290" y="1564640"/>
                        <a:ext cx="492125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</a:rPr>
              <a:t>Procedure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0590" y="1042670"/>
            <a:ext cx="314706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>
                <a:sym typeface="+mn-ea"/>
              </a:rPr>
              <a:t>Step 3.Hub update</a:t>
            </a:r>
            <a:endParaRPr lang="en-US" altLang="zh-CN" sz="2800">
              <a:sym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818255" y="4001135"/>
            <a:ext cx="525780" cy="494665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j</a:t>
            </a:r>
            <a:r>
              <a:rPr lang="en-US" altLang="zh-CN" baseline="-25000"/>
              <a:t>1</a:t>
            </a:r>
            <a:endParaRPr lang="en-US" altLang="zh-CN" baseline="-25000"/>
          </a:p>
        </p:txBody>
      </p:sp>
      <p:sp>
        <p:nvSpPr>
          <p:cNvPr id="11" name="椭圆 10"/>
          <p:cNvSpPr/>
          <p:nvPr/>
        </p:nvSpPr>
        <p:spPr>
          <a:xfrm>
            <a:off x="4777740" y="4001135"/>
            <a:ext cx="525780" cy="494665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j</a:t>
            </a:r>
            <a:r>
              <a:rPr lang="en-US" altLang="zh-CN" baseline="-25000"/>
              <a:t>2</a:t>
            </a:r>
            <a:endParaRPr lang="en-US" altLang="zh-CN" baseline="-25000"/>
          </a:p>
        </p:txBody>
      </p:sp>
      <p:sp>
        <p:nvSpPr>
          <p:cNvPr id="12" name="椭圆 11"/>
          <p:cNvSpPr/>
          <p:nvPr/>
        </p:nvSpPr>
        <p:spPr>
          <a:xfrm>
            <a:off x="5737225" y="4001135"/>
            <a:ext cx="525780" cy="494665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j</a:t>
            </a:r>
            <a:r>
              <a:rPr lang="en-US" altLang="zh-CN" baseline="-25000"/>
              <a:t>3</a:t>
            </a:r>
            <a:endParaRPr lang="en-US" altLang="zh-CN" baseline="-25000"/>
          </a:p>
        </p:txBody>
      </p:sp>
      <p:sp>
        <p:nvSpPr>
          <p:cNvPr id="13" name="椭圆 12"/>
          <p:cNvSpPr/>
          <p:nvPr/>
        </p:nvSpPr>
        <p:spPr>
          <a:xfrm>
            <a:off x="6701155" y="4001135"/>
            <a:ext cx="525780" cy="494665"/>
          </a:xfrm>
          <a:prstGeom prst="ellipse">
            <a:avLst/>
          </a:prstGeom>
          <a:solidFill>
            <a:srgbClr val="FFFF00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j</a:t>
            </a:r>
            <a:r>
              <a:rPr lang="en-US" altLang="zh-CN" baseline="-25000"/>
              <a:t>4</a:t>
            </a:r>
            <a:endParaRPr lang="en-US" altLang="zh-CN" baseline="-25000"/>
          </a:p>
        </p:txBody>
      </p:sp>
      <p:sp>
        <p:nvSpPr>
          <p:cNvPr id="14" name="椭圆 13"/>
          <p:cNvSpPr/>
          <p:nvPr/>
        </p:nvSpPr>
        <p:spPr>
          <a:xfrm>
            <a:off x="5211445" y="2352675"/>
            <a:ext cx="525780" cy="494665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i</a:t>
            </a:r>
            <a:endParaRPr lang="en-US" altLang="zh-CN"/>
          </a:p>
        </p:txBody>
      </p:sp>
      <p:cxnSp>
        <p:nvCxnSpPr>
          <p:cNvPr id="17" name="直接箭头连接符 16"/>
          <p:cNvCxnSpPr>
            <a:stCxn id="8" idx="0"/>
            <a:endCxn id="14" idx="2"/>
          </p:cNvCxnSpPr>
          <p:nvPr/>
        </p:nvCxnSpPr>
        <p:spPr>
          <a:xfrm flipV="1">
            <a:off x="4081145" y="2600325"/>
            <a:ext cx="1130300" cy="140081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1" idx="0"/>
            <a:endCxn id="14" idx="3"/>
          </p:cNvCxnSpPr>
          <p:nvPr/>
        </p:nvCxnSpPr>
        <p:spPr>
          <a:xfrm flipV="1">
            <a:off x="5040630" y="2774950"/>
            <a:ext cx="247650" cy="12261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2" idx="0"/>
            <a:endCxn id="14" idx="5"/>
          </p:cNvCxnSpPr>
          <p:nvPr/>
        </p:nvCxnSpPr>
        <p:spPr>
          <a:xfrm flipH="1" flipV="1">
            <a:off x="5660390" y="2774950"/>
            <a:ext cx="339725" cy="122618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3" idx="0"/>
            <a:endCxn id="14" idx="6"/>
          </p:cNvCxnSpPr>
          <p:nvPr/>
        </p:nvCxnSpPr>
        <p:spPr>
          <a:xfrm flipH="1" flipV="1">
            <a:off x="5737225" y="2600325"/>
            <a:ext cx="1226820" cy="140081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51705" y="4771390"/>
          <a:ext cx="1511300" cy="680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660400" imgH="355600" progId="Equation.KSEE3">
                  <p:embed/>
                </p:oleObj>
              </mc:Choice>
              <mc:Fallback>
                <p:oleObj name="" r:id="rId1" imgW="660400" imgH="355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51705" y="4771390"/>
                        <a:ext cx="1511300" cy="680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564755" y="812800"/>
            <a:ext cx="2447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Introduction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900035" y="1993265"/>
            <a:ext cx="3041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Related Work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127330" y="3143222"/>
            <a:ext cx="28680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Methods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980010" y="4394095"/>
            <a:ext cx="27740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Experiment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565045" y="5555991"/>
            <a:ext cx="2021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Reference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6267447" y="1989876"/>
            <a:ext cx="495959" cy="495959"/>
            <a:chOff x="6932134" y="1758101"/>
            <a:chExt cx="495959" cy="495959"/>
          </a:xfrm>
        </p:grpSpPr>
        <p:sp>
          <p:nvSpPr>
            <p:cNvPr id="63" name="íṥļîḓê"/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4" name="íṥlíḓê"/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5" name="ïśļiḑé"/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408890" y="3139784"/>
            <a:ext cx="495959" cy="495959"/>
            <a:chOff x="7112947" y="2706714"/>
            <a:chExt cx="495959" cy="495959"/>
          </a:xfrm>
        </p:grpSpPr>
        <p:sp>
          <p:nvSpPr>
            <p:cNvPr id="67" name="íṥļîḓê"/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8" name="íṥlíḓê"/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9" name="ïśļiḑé"/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sp>
        <p:nvSpPr>
          <p:cNvPr id="70" name="íṥļîḓê"/>
          <p:cNvSpPr/>
          <p:nvPr/>
        </p:nvSpPr>
        <p:spPr>
          <a:xfrm>
            <a:off x="6261570" y="4390658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71" name="íṥlíḓê"/>
          <p:cNvSpPr/>
          <p:nvPr/>
        </p:nvSpPr>
        <p:spPr>
          <a:xfrm>
            <a:off x="6307423" y="4436511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72" name="ïśļiḑé"/>
          <p:cNvSpPr/>
          <p:nvPr/>
        </p:nvSpPr>
        <p:spPr>
          <a:xfrm>
            <a:off x="6385230" y="4556799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5835053" y="5555991"/>
            <a:ext cx="495959" cy="495959"/>
            <a:chOff x="6529585" y="5555991"/>
            <a:chExt cx="495959" cy="495959"/>
          </a:xfrm>
        </p:grpSpPr>
        <p:sp>
          <p:nvSpPr>
            <p:cNvPr id="78" name="íṥļîḓê"/>
            <p:cNvSpPr/>
            <p:nvPr/>
          </p:nvSpPr>
          <p:spPr>
            <a:xfrm>
              <a:off x="6529585" y="555599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79" name="íṥlíḓê"/>
            <p:cNvSpPr/>
            <p:nvPr/>
          </p:nvSpPr>
          <p:spPr>
            <a:xfrm>
              <a:off x="6575438" y="560184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80" name="ïśļiḑé"/>
            <p:cNvSpPr/>
            <p:nvPr/>
          </p:nvSpPr>
          <p:spPr>
            <a:xfrm>
              <a:off x="6653245" y="572213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/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83" name="íṥlíḓê"/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84" name="ïśļiḑé"/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6853813" y="1567921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7098465" y="2516534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7196658" y="3666442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6823968" y="6076961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V="1">
            <a:off x="7049338" y="491506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/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192893" y="1900089"/>
            <a:ext cx="817163" cy="732782"/>
            <a:chOff x="7857580" y="1668314"/>
            <a:chExt cx="817163" cy="732782"/>
          </a:xfrm>
        </p:grpSpPr>
        <p:sp>
          <p:nvSpPr>
            <p:cNvPr id="95" name="文本框 94"/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7339935" y="3050537"/>
            <a:ext cx="817163" cy="732782"/>
            <a:chOff x="8043992" y="2617467"/>
            <a:chExt cx="817163" cy="732782"/>
          </a:xfrm>
        </p:grpSpPr>
        <p:sp>
          <p:nvSpPr>
            <p:cNvPr id="98" name="文本框 97"/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7192615" y="4297749"/>
            <a:ext cx="817163" cy="732782"/>
            <a:chOff x="8043992" y="3562419"/>
            <a:chExt cx="817163" cy="732782"/>
          </a:xfrm>
        </p:grpSpPr>
        <p:sp>
          <p:nvSpPr>
            <p:cNvPr id="101" name="文本框 100"/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8060931" y="3562419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6880535" y="5453681"/>
            <a:ext cx="817163" cy="732782"/>
            <a:chOff x="7575067" y="5453681"/>
            <a:chExt cx="817163" cy="732782"/>
          </a:xfrm>
        </p:grpSpPr>
        <p:sp>
          <p:nvSpPr>
            <p:cNvPr id="107" name="文本框 106"/>
            <p:cNvSpPr txBox="1"/>
            <p:nvPr/>
          </p:nvSpPr>
          <p:spPr>
            <a:xfrm>
              <a:off x="7575067" y="547857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06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7592006" y="545368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06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</a:rPr>
              <a:t>HIST</a:t>
            </a:r>
            <a:endParaRPr lang="en-US" dirty="0">
              <a:ea typeface="+mn-ea"/>
              <a:cs typeface="+mn-ea"/>
            </a:endParaRPr>
          </a:p>
        </p:txBody>
      </p:sp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1216660" y="4984750"/>
            <a:ext cx="7757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Then iterate </a:t>
            </a:r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these four steps </a:t>
            </a:r>
            <a:r>
              <a:rPr lang="zh-CN" altLang="en-US" sz="2800">
                <a:latin typeface="Times New Roman" panose="02020603050405020304" charset="0"/>
                <a:cs typeface="Times New Roman" panose="02020603050405020304" charset="0"/>
              </a:rPr>
              <a:t>until convergence</a:t>
            </a:r>
            <a:endParaRPr lang="zh-CN" altLang="en-US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8530" y="967105"/>
            <a:ext cx="34810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>
                <a:sym typeface="+mn-ea"/>
              </a:rPr>
              <a:t>Step 4.Normalization</a:t>
            </a:r>
            <a:endParaRPr lang="en-US" altLang="zh-CN" sz="2800">
              <a:sym typeface="+mn-ea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19450" y="2948305"/>
          <a:ext cx="3751580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3" imgW="1358900" imgH="584200" progId="Equation.KSEE3">
                  <p:embed/>
                </p:oleObj>
              </mc:Choice>
              <mc:Fallback>
                <p:oleObj name="" r:id="rId3" imgW="1358900" imgH="5842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19450" y="2948305"/>
                        <a:ext cx="3751580" cy="161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216660" y="1926590"/>
            <a:ext cx="7712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We calculate authority values and hub values of all the pages. Then we process normalization.</a:t>
            </a:r>
            <a:endParaRPr lang="en-US" altLang="zh-CN"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</a:rPr>
              <a:t>SALSA</a:t>
            </a:r>
            <a:endParaRPr lang="en-US" dirty="0">
              <a:ea typeface="+mn-ea"/>
              <a:cs typeface="+mn-ea"/>
            </a:endParaRPr>
          </a:p>
        </p:txBody>
      </p:sp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514540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5145405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001395" y="2221230"/>
            <a:ext cx="947547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800"/>
              <a:t>Take the advantages of both PageRank and HITS</a:t>
            </a:r>
            <a:endParaRPr lang="en-US" altLang="zh-CN" sz="20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/>
              <a:t>Random walk model</a:t>
            </a:r>
            <a:endParaRPr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/>
              <a:t>Hub and authority categories.</a:t>
            </a:r>
            <a:endParaRPr lang="en-US" altLang="zh-CN" sz="2400"/>
          </a:p>
        </p:txBody>
      </p:sp>
      <p:sp>
        <p:nvSpPr>
          <p:cNvPr id="6" name="文本框 5"/>
          <p:cNvSpPr txBox="1"/>
          <p:nvPr/>
        </p:nvSpPr>
        <p:spPr>
          <a:xfrm>
            <a:off x="1058545" y="3717290"/>
            <a:ext cx="755205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Link Relation Propagation Process</a:t>
            </a:r>
            <a:endParaRPr lang="en-US" altLang="zh-CN" sz="28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/>
              <a:t>Transfer connectivity</a:t>
            </a:r>
            <a:endParaRPr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/>
              <a:t>Form connected set </a:t>
            </a:r>
            <a:endParaRPr lang="en-US" altLang="zh-CN" sz="2400"/>
          </a:p>
        </p:txBody>
      </p:sp>
      <p:sp>
        <p:nvSpPr>
          <p:cNvPr id="8" name="文本框 7"/>
          <p:cNvSpPr txBox="1"/>
          <p:nvPr/>
        </p:nvSpPr>
        <p:spPr>
          <a:xfrm>
            <a:off x="897255" y="1136650"/>
            <a:ext cx="5037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/>
              <a:t>Idea</a:t>
            </a:r>
            <a:endParaRPr lang="en-US" altLang="zh-CN" sz="3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</a:rPr>
              <a:t>Procedure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19810" y="1165225"/>
            <a:ext cx="62750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Step 1.Categorize pages into two list</a:t>
            </a:r>
            <a:endParaRPr lang="en-US" altLang="zh-CN" sz="2800"/>
          </a:p>
        </p:txBody>
      </p:sp>
      <p:sp>
        <p:nvSpPr>
          <p:cNvPr id="5" name="椭圆 4"/>
          <p:cNvSpPr/>
          <p:nvPr/>
        </p:nvSpPr>
        <p:spPr>
          <a:xfrm>
            <a:off x="2210435" y="2135505"/>
            <a:ext cx="828040" cy="8280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7" name="椭圆 6"/>
          <p:cNvSpPr/>
          <p:nvPr/>
        </p:nvSpPr>
        <p:spPr>
          <a:xfrm>
            <a:off x="597535" y="3437890"/>
            <a:ext cx="828000" cy="82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1" name="椭圆 10"/>
          <p:cNvSpPr/>
          <p:nvPr/>
        </p:nvSpPr>
        <p:spPr>
          <a:xfrm>
            <a:off x="3846195" y="3437890"/>
            <a:ext cx="828000" cy="82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12" name="椭圆 11"/>
          <p:cNvSpPr/>
          <p:nvPr/>
        </p:nvSpPr>
        <p:spPr>
          <a:xfrm>
            <a:off x="3846195" y="4893310"/>
            <a:ext cx="828000" cy="82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3" name="椭圆 12"/>
          <p:cNvSpPr/>
          <p:nvPr/>
        </p:nvSpPr>
        <p:spPr>
          <a:xfrm>
            <a:off x="2210435" y="3437890"/>
            <a:ext cx="828000" cy="82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4" name="椭圆 13"/>
          <p:cNvSpPr/>
          <p:nvPr/>
        </p:nvSpPr>
        <p:spPr>
          <a:xfrm>
            <a:off x="5076825" y="2135505"/>
            <a:ext cx="828000" cy="82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10</a:t>
            </a:r>
            <a:endParaRPr lang="en-US" altLang="zh-CN"/>
          </a:p>
        </p:txBody>
      </p:sp>
      <p:cxnSp>
        <p:nvCxnSpPr>
          <p:cNvPr id="16" name="直接箭头连接符 15"/>
          <p:cNvCxnSpPr>
            <a:stCxn id="5" idx="4"/>
            <a:endCxn id="13" idx="0"/>
          </p:cNvCxnSpPr>
          <p:nvPr/>
        </p:nvCxnSpPr>
        <p:spPr>
          <a:xfrm>
            <a:off x="2624455" y="2963545"/>
            <a:ext cx="0" cy="4743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6"/>
            <a:endCxn id="13" idx="2"/>
          </p:cNvCxnSpPr>
          <p:nvPr/>
        </p:nvCxnSpPr>
        <p:spPr>
          <a:xfrm>
            <a:off x="1425575" y="3851910"/>
            <a:ext cx="78486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1" idx="4"/>
          </p:cNvCxnSpPr>
          <p:nvPr/>
        </p:nvCxnSpPr>
        <p:spPr>
          <a:xfrm>
            <a:off x="4260215" y="4265930"/>
            <a:ext cx="15875" cy="7664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3" idx="6"/>
            <a:endCxn id="11" idx="2"/>
          </p:cNvCxnSpPr>
          <p:nvPr/>
        </p:nvCxnSpPr>
        <p:spPr>
          <a:xfrm>
            <a:off x="3038475" y="3851910"/>
            <a:ext cx="8077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4" idx="3"/>
            <a:endCxn id="11" idx="7"/>
          </p:cNvCxnSpPr>
          <p:nvPr/>
        </p:nvCxnSpPr>
        <p:spPr>
          <a:xfrm flipH="1">
            <a:off x="4552950" y="2842260"/>
            <a:ext cx="645160" cy="7169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5" idx="5"/>
            <a:endCxn id="11" idx="1"/>
          </p:cNvCxnSpPr>
          <p:nvPr/>
        </p:nvCxnSpPr>
        <p:spPr>
          <a:xfrm>
            <a:off x="2917190" y="2842260"/>
            <a:ext cx="1050290" cy="7169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8272145" y="-1344930"/>
            <a:ext cx="914400" cy="914400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endCxn id="5" idx="6"/>
          </p:cNvCxnSpPr>
          <p:nvPr/>
        </p:nvCxnSpPr>
        <p:spPr>
          <a:xfrm flipH="1" flipV="1">
            <a:off x="3038475" y="2549525"/>
            <a:ext cx="1237615" cy="8883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797675" y="5922010"/>
            <a:ext cx="1474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Hub list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9860915" y="6016625"/>
            <a:ext cx="1474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Authority list</a:t>
            </a:r>
            <a:endParaRPr lang="en-US" altLang="zh-CN"/>
          </a:p>
        </p:txBody>
      </p:sp>
      <p:cxnSp>
        <p:nvCxnSpPr>
          <p:cNvPr id="26" name="直接连接符 25"/>
          <p:cNvCxnSpPr/>
          <p:nvPr/>
        </p:nvCxnSpPr>
        <p:spPr>
          <a:xfrm>
            <a:off x="6064250" y="1687195"/>
            <a:ext cx="0" cy="44989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6797675" y="1901825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2" name="椭圆 31"/>
          <p:cNvSpPr/>
          <p:nvPr/>
        </p:nvSpPr>
        <p:spPr>
          <a:xfrm>
            <a:off x="6797675" y="507365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10</a:t>
            </a:r>
            <a:endParaRPr lang="en-US" altLang="zh-CN"/>
          </a:p>
        </p:txBody>
      </p:sp>
      <p:sp>
        <p:nvSpPr>
          <p:cNvPr id="33" name="椭圆 32"/>
          <p:cNvSpPr/>
          <p:nvPr/>
        </p:nvSpPr>
        <p:spPr>
          <a:xfrm>
            <a:off x="6797675" y="268732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4" name="椭圆 33"/>
          <p:cNvSpPr/>
          <p:nvPr/>
        </p:nvSpPr>
        <p:spPr>
          <a:xfrm>
            <a:off x="6797675" y="343789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5" name="椭圆 34"/>
          <p:cNvSpPr/>
          <p:nvPr/>
        </p:nvSpPr>
        <p:spPr>
          <a:xfrm>
            <a:off x="6797675" y="426593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36" name="椭圆 35"/>
          <p:cNvSpPr/>
          <p:nvPr/>
        </p:nvSpPr>
        <p:spPr>
          <a:xfrm>
            <a:off x="10136505" y="203962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7" name="椭圆 36"/>
          <p:cNvSpPr/>
          <p:nvPr/>
        </p:nvSpPr>
        <p:spPr>
          <a:xfrm>
            <a:off x="10136505" y="2963545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8" name="椭圆 37"/>
          <p:cNvSpPr/>
          <p:nvPr/>
        </p:nvSpPr>
        <p:spPr>
          <a:xfrm>
            <a:off x="10136505" y="397256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39" name="椭圆 38"/>
          <p:cNvSpPr/>
          <p:nvPr/>
        </p:nvSpPr>
        <p:spPr>
          <a:xfrm>
            <a:off x="10136505" y="489331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</a:rPr>
              <a:t>Procedure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8700" y="1165225"/>
            <a:ext cx="62750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Step 2.From Bipartite Graph</a:t>
            </a:r>
            <a:endParaRPr lang="en-US" altLang="zh-CN" sz="2800"/>
          </a:p>
        </p:txBody>
      </p:sp>
      <p:sp>
        <p:nvSpPr>
          <p:cNvPr id="5" name="椭圆 4"/>
          <p:cNvSpPr/>
          <p:nvPr/>
        </p:nvSpPr>
        <p:spPr>
          <a:xfrm>
            <a:off x="2210435" y="2135505"/>
            <a:ext cx="828040" cy="8280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7" name="椭圆 6"/>
          <p:cNvSpPr/>
          <p:nvPr/>
        </p:nvSpPr>
        <p:spPr>
          <a:xfrm>
            <a:off x="597535" y="3437890"/>
            <a:ext cx="828000" cy="82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1" name="椭圆 10"/>
          <p:cNvSpPr/>
          <p:nvPr/>
        </p:nvSpPr>
        <p:spPr>
          <a:xfrm>
            <a:off x="3846195" y="3437890"/>
            <a:ext cx="828000" cy="82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12" name="椭圆 11"/>
          <p:cNvSpPr/>
          <p:nvPr/>
        </p:nvSpPr>
        <p:spPr>
          <a:xfrm>
            <a:off x="3846195" y="4893310"/>
            <a:ext cx="828000" cy="82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13" name="椭圆 12"/>
          <p:cNvSpPr/>
          <p:nvPr/>
        </p:nvSpPr>
        <p:spPr>
          <a:xfrm>
            <a:off x="2210435" y="3437890"/>
            <a:ext cx="828000" cy="82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4" name="椭圆 13"/>
          <p:cNvSpPr/>
          <p:nvPr/>
        </p:nvSpPr>
        <p:spPr>
          <a:xfrm>
            <a:off x="5076825" y="2135505"/>
            <a:ext cx="828000" cy="82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10</a:t>
            </a:r>
            <a:endParaRPr lang="en-US" altLang="zh-CN"/>
          </a:p>
        </p:txBody>
      </p:sp>
      <p:cxnSp>
        <p:nvCxnSpPr>
          <p:cNvPr id="16" name="直接箭头连接符 15"/>
          <p:cNvCxnSpPr>
            <a:stCxn id="5" idx="4"/>
            <a:endCxn id="13" idx="0"/>
          </p:cNvCxnSpPr>
          <p:nvPr/>
        </p:nvCxnSpPr>
        <p:spPr>
          <a:xfrm>
            <a:off x="2624455" y="2963545"/>
            <a:ext cx="0" cy="4743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6"/>
            <a:endCxn id="13" idx="2"/>
          </p:cNvCxnSpPr>
          <p:nvPr/>
        </p:nvCxnSpPr>
        <p:spPr>
          <a:xfrm>
            <a:off x="1425575" y="3851910"/>
            <a:ext cx="78486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1" idx="4"/>
            <a:endCxn id="12" idx="0"/>
          </p:cNvCxnSpPr>
          <p:nvPr/>
        </p:nvCxnSpPr>
        <p:spPr>
          <a:xfrm>
            <a:off x="4260215" y="4265930"/>
            <a:ext cx="0" cy="62738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3" idx="6"/>
            <a:endCxn id="11" idx="2"/>
          </p:cNvCxnSpPr>
          <p:nvPr/>
        </p:nvCxnSpPr>
        <p:spPr>
          <a:xfrm>
            <a:off x="3038475" y="3851910"/>
            <a:ext cx="80772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4" idx="3"/>
            <a:endCxn id="11" idx="7"/>
          </p:cNvCxnSpPr>
          <p:nvPr/>
        </p:nvCxnSpPr>
        <p:spPr>
          <a:xfrm flipH="1">
            <a:off x="4552950" y="2842260"/>
            <a:ext cx="645160" cy="7169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5" idx="5"/>
            <a:endCxn id="11" idx="1"/>
          </p:cNvCxnSpPr>
          <p:nvPr/>
        </p:nvCxnSpPr>
        <p:spPr>
          <a:xfrm>
            <a:off x="2917190" y="2842260"/>
            <a:ext cx="1050290" cy="7169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8272145" y="-1344930"/>
            <a:ext cx="914400" cy="914400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endCxn id="5" idx="6"/>
          </p:cNvCxnSpPr>
          <p:nvPr/>
        </p:nvCxnSpPr>
        <p:spPr>
          <a:xfrm flipH="1" flipV="1">
            <a:off x="3038475" y="2549525"/>
            <a:ext cx="1237615" cy="88836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797675" y="5922010"/>
            <a:ext cx="1474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Hub list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9860915" y="6016625"/>
            <a:ext cx="1474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Authority list</a:t>
            </a:r>
            <a:endParaRPr lang="en-US" altLang="zh-CN"/>
          </a:p>
        </p:txBody>
      </p:sp>
      <p:cxnSp>
        <p:nvCxnSpPr>
          <p:cNvPr id="26" name="直接连接符 25"/>
          <p:cNvCxnSpPr/>
          <p:nvPr/>
        </p:nvCxnSpPr>
        <p:spPr>
          <a:xfrm>
            <a:off x="6064250" y="1687195"/>
            <a:ext cx="0" cy="44989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6797675" y="1901825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2" name="椭圆 31"/>
          <p:cNvSpPr/>
          <p:nvPr/>
        </p:nvSpPr>
        <p:spPr>
          <a:xfrm>
            <a:off x="6797675" y="507365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10</a:t>
            </a:r>
            <a:endParaRPr lang="en-US" altLang="zh-CN"/>
          </a:p>
        </p:txBody>
      </p:sp>
      <p:sp>
        <p:nvSpPr>
          <p:cNvPr id="33" name="椭圆 32"/>
          <p:cNvSpPr/>
          <p:nvPr/>
        </p:nvSpPr>
        <p:spPr>
          <a:xfrm>
            <a:off x="6797675" y="268732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4" name="椭圆 33"/>
          <p:cNvSpPr/>
          <p:nvPr/>
        </p:nvSpPr>
        <p:spPr>
          <a:xfrm>
            <a:off x="6797675" y="343789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5" name="椭圆 34"/>
          <p:cNvSpPr/>
          <p:nvPr/>
        </p:nvSpPr>
        <p:spPr>
          <a:xfrm>
            <a:off x="6797675" y="426593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36" name="椭圆 35"/>
          <p:cNvSpPr/>
          <p:nvPr/>
        </p:nvSpPr>
        <p:spPr>
          <a:xfrm>
            <a:off x="10136505" y="203962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7" name="椭圆 36"/>
          <p:cNvSpPr/>
          <p:nvPr/>
        </p:nvSpPr>
        <p:spPr>
          <a:xfrm>
            <a:off x="10136505" y="2963545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8" name="椭圆 37"/>
          <p:cNvSpPr/>
          <p:nvPr/>
        </p:nvSpPr>
        <p:spPr>
          <a:xfrm>
            <a:off x="10136505" y="397256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39" name="椭圆 38"/>
          <p:cNvSpPr/>
          <p:nvPr/>
        </p:nvSpPr>
        <p:spPr>
          <a:xfrm>
            <a:off x="10136505" y="489331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cxnSp>
        <p:nvCxnSpPr>
          <p:cNvPr id="3" name="直接连接符 2"/>
          <p:cNvCxnSpPr>
            <a:stCxn id="31" idx="6"/>
            <a:endCxn id="37" idx="2"/>
          </p:cNvCxnSpPr>
          <p:nvPr/>
        </p:nvCxnSpPr>
        <p:spPr>
          <a:xfrm>
            <a:off x="7445375" y="2225675"/>
            <a:ext cx="2691130" cy="10617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31" idx="6"/>
            <a:endCxn id="39" idx="1"/>
          </p:cNvCxnSpPr>
          <p:nvPr/>
        </p:nvCxnSpPr>
        <p:spPr>
          <a:xfrm>
            <a:off x="7445375" y="2225675"/>
            <a:ext cx="2785745" cy="27622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3" idx="6"/>
            <a:endCxn id="36" idx="2"/>
          </p:cNvCxnSpPr>
          <p:nvPr/>
        </p:nvCxnSpPr>
        <p:spPr>
          <a:xfrm flipV="1">
            <a:off x="7445375" y="2363470"/>
            <a:ext cx="2691130" cy="6477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34" idx="6"/>
            <a:endCxn id="39" idx="2"/>
          </p:cNvCxnSpPr>
          <p:nvPr/>
        </p:nvCxnSpPr>
        <p:spPr>
          <a:xfrm>
            <a:off x="7445375" y="3761740"/>
            <a:ext cx="2691130" cy="14554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35" idx="6"/>
            <a:endCxn id="37" idx="3"/>
          </p:cNvCxnSpPr>
          <p:nvPr/>
        </p:nvCxnSpPr>
        <p:spPr>
          <a:xfrm flipV="1">
            <a:off x="7445375" y="3516630"/>
            <a:ext cx="2785745" cy="10731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35" idx="6"/>
            <a:endCxn id="38" idx="2"/>
          </p:cNvCxnSpPr>
          <p:nvPr/>
        </p:nvCxnSpPr>
        <p:spPr>
          <a:xfrm flipV="1">
            <a:off x="7445375" y="4296410"/>
            <a:ext cx="2691130" cy="29337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32" idx="6"/>
            <a:endCxn id="39" idx="3"/>
          </p:cNvCxnSpPr>
          <p:nvPr/>
        </p:nvCxnSpPr>
        <p:spPr>
          <a:xfrm>
            <a:off x="7445375" y="5397500"/>
            <a:ext cx="2785745" cy="4889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6745605" y="2840355"/>
            <a:ext cx="1370965" cy="2757170"/>
          </a:xfrm>
          <a:prstGeom prst="rect">
            <a:avLst/>
          </a:prstGeom>
          <a:ln w="38100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6745605" y="1693545"/>
            <a:ext cx="1370965" cy="976630"/>
          </a:xfrm>
          <a:prstGeom prst="rect">
            <a:avLst/>
          </a:prstGeom>
          <a:ln w="38100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</a:rPr>
              <a:t>Procedure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0595" y="1001395"/>
            <a:ext cx="9185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Step 3.Find sub-connected graph in Authority list</a:t>
            </a:r>
            <a:endParaRPr lang="en-US" altLang="zh-CN" sz="280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8272145" y="-1344930"/>
            <a:ext cx="914400" cy="914400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683000" y="5789930"/>
            <a:ext cx="1474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Hub list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6831330" y="5893435"/>
            <a:ext cx="1474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Authority list</a:t>
            </a:r>
            <a:endParaRPr lang="en-US" altLang="zh-CN"/>
          </a:p>
        </p:txBody>
      </p:sp>
      <p:sp>
        <p:nvSpPr>
          <p:cNvPr id="31" name="椭圆 30"/>
          <p:cNvSpPr/>
          <p:nvPr/>
        </p:nvSpPr>
        <p:spPr>
          <a:xfrm>
            <a:off x="3768090" y="1778635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2" name="椭圆 31"/>
          <p:cNvSpPr/>
          <p:nvPr/>
        </p:nvSpPr>
        <p:spPr>
          <a:xfrm>
            <a:off x="3768090" y="495046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10</a:t>
            </a:r>
            <a:endParaRPr lang="en-US" altLang="zh-CN"/>
          </a:p>
        </p:txBody>
      </p:sp>
      <p:sp>
        <p:nvSpPr>
          <p:cNvPr id="33" name="椭圆 32"/>
          <p:cNvSpPr/>
          <p:nvPr/>
        </p:nvSpPr>
        <p:spPr>
          <a:xfrm>
            <a:off x="3768090" y="256413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4" name="椭圆 33"/>
          <p:cNvSpPr/>
          <p:nvPr/>
        </p:nvSpPr>
        <p:spPr>
          <a:xfrm>
            <a:off x="3768090" y="331470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5" name="椭圆 34"/>
          <p:cNvSpPr/>
          <p:nvPr/>
        </p:nvSpPr>
        <p:spPr>
          <a:xfrm>
            <a:off x="3768090" y="414274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36" name="椭圆 35"/>
          <p:cNvSpPr/>
          <p:nvPr/>
        </p:nvSpPr>
        <p:spPr>
          <a:xfrm>
            <a:off x="7106920" y="191643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7" name="椭圆 36"/>
          <p:cNvSpPr/>
          <p:nvPr/>
        </p:nvSpPr>
        <p:spPr>
          <a:xfrm>
            <a:off x="7106920" y="2840355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8" name="椭圆 37"/>
          <p:cNvSpPr/>
          <p:nvPr/>
        </p:nvSpPr>
        <p:spPr>
          <a:xfrm>
            <a:off x="7106920" y="384937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39" name="椭圆 38"/>
          <p:cNvSpPr/>
          <p:nvPr/>
        </p:nvSpPr>
        <p:spPr>
          <a:xfrm>
            <a:off x="7106920" y="477012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4415790" y="2102485"/>
            <a:ext cx="2691130" cy="106172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31" idx="6"/>
            <a:endCxn id="39" idx="1"/>
          </p:cNvCxnSpPr>
          <p:nvPr/>
        </p:nvCxnSpPr>
        <p:spPr>
          <a:xfrm>
            <a:off x="4415790" y="2102485"/>
            <a:ext cx="2785745" cy="276225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3" idx="6"/>
            <a:endCxn id="36" idx="2"/>
          </p:cNvCxnSpPr>
          <p:nvPr/>
        </p:nvCxnSpPr>
        <p:spPr>
          <a:xfrm flipV="1">
            <a:off x="4415790" y="2240280"/>
            <a:ext cx="2691130" cy="6477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34" idx="6"/>
            <a:endCxn id="39" idx="2"/>
          </p:cNvCxnSpPr>
          <p:nvPr/>
        </p:nvCxnSpPr>
        <p:spPr>
          <a:xfrm>
            <a:off x="4415790" y="3638550"/>
            <a:ext cx="2691130" cy="145542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35" idx="6"/>
            <a:endCxn id="37" idx="3"/>
          </p:cNvCxnSpPr>
          <p:nvPr/>
        </p:nvCxnSpPr>
        <p:spPr>
          <a:xfrm flipV="1">
            <a:off x="4415790" y="3393440"/>
            <a:ext cx="2785745" cy="107315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4415790" y="4173220"/>
            <a:ext cx="2691130" cy="29337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32" idx="6"/>
            <a:endCxn id="39" idx="3"/>
          </p:cNvCxnSpPr>
          <p:nvPr/>
        </p:nvCxnSpPr>
        <p:spPr>
          <a:xfrm>
            <a:off x="4415790" y="5274310"/>
            <a:ext cx="2785745" cy="4889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830070" y="3377565"/>
            <a:ext cx="17735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/>
              <a:t>As </a:t>
            </a:r>
            <a:r>
              <a:rPr lang="zh-CN" altLang="en-US" sz="2800"/>
              <a:t>pivot</a:t>
            </a:r>
            <a:endParaRPr lang="zh-CN" altLang="en-US" sz="2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3975735" y="2698750"/>
            <a:ext cx="1370965" cy="2757170"/>
          </a:xfrm>
          <a:prstGeom prst="rect">
            <a:avLst/>
          </a:prstGeom>
          <a:ln w="38100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975735" y="1551940"/>
            <a:ext cx="1370965" cy="976630"/>
          </a:xfrm>
          <a:prstGeom prst="rect">
            <a:avLst/>
          </a:prstGeom>
          <a:ln w="38100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</a:rPr>
              <a:t>Procedure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0595" y="1001395"/>
            <a:ext cx="9185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Step 4.Calculate authority value</a:t>
            </a:r>
            <a:endParaRPr lang="en-US" altLang="zh-CN" sz="280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8272145" y="-1344930"/>
            <a:ext cx="914400" cy="914400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13130" y="5648325"/>
            <a:ext cx="1474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Hub list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4061460" y="5751830"/>
            <a:ext cx="1474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Authority list</a:t>
            </a:r>
            <a:endParaRPr lang="en-US" altLang="zh-CN"/>
          </a:p>
        </p:txBody>
      </p:sp>
      <p:sp>
        <p:nvSpPr>
          <p:cNvPr id="31" name="椭圆 30"/>
          <p:cNvSpPr/>
          <p:nvPr/>
        </p:nvSpPr>
        <p:spPr>
          <a:xfrm>
            <a:off x="998220" y="163703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2" name="椭圆 31"/>
          <p:cNvSpPr/>
          <p:nvPr/>
        </p:nvSpPr>
        <p:spPr>
          <a:xfrm>
            <a:off x="998220" y="4808855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10</a:t>
            </a:r>
            <a:endParaRPr lang="en-US" altLang="zh-CN"/>
          </a:p>
        </p:txBody>
      </p:sp>
      <p:sp>
        <p:nvSpPr>
          <p:cNvPr id="33" name="椭圆 32"/>
          <p:cNvSpPr/>
          <p:nvPr/>
        </p:nvSpPr>
        <p:spPr>
          <a:xfrm>
            <a:off x="998220" y="2422525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4" name="椭圆 33"/>
          <p:cNvSpPr/>
          <p:nvPr/>
        </p:nvSpPr>
        <p:spPr>
          <a:xfrm>
            <a:off x="998220" y="3173095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5" name="椭圆 34"/>
          <p:cNvSpPr/>
          <p:nvPr/>
        </p:nvSpPr>
        <p:spPr>
          <a:xfrm>
            <a:off x="998220" y="4001135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sp>
        <p:nvSpPr>
          <p:cNvPr id="36" name="椭圆 35"/>
          <p:cNvSpPr/>
          <p:nvPr/>
        </p:nvSpPr>
        <p:spPr>
          <a:xfrm>
            <a:off x="4337050" y="1774825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7" name="椭圆 36"/>
          <p:cNvSpPr/>
          <p:nvPr/>
        </p:nvSpPr>
        <p:spPr>
          <a:xfrm>
            <a:off x="4337050" y="2698750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8" name="椭圆 37"/>
          <p:cNvSpPr/>
          <p:nvPr/>
        </p:nvSpPr>
        <p:spPr>
          <a:xfrm>
            <a:off x="4337050" y="3707765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39" name="椭圆 38"/>
          <p:cNvSpPr/>
          <p:nvPr/>
        </p:nvSpPr>
        <p:spPr>
          <a:xfrm>
            <a:off x="4337050" y="4628515"/>
            <a:ext cx="648000" cy="648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6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1645920" y="1960880"/>
            <a:ext cx="2691130" cy="106172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31" idx="6"/>
            <a:endCxn id="39" idx="1"/>
          </p:cNvCxnSpPr>
          <p:nvPr/>
        </p:nvCxnSpPr>
        <p:spPr>
          <a:xfrm>
            <a:off x="1645920" y="1960880"/>
            <a:ext cx="2785745" cy="276225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3" idx="6"/>
            <a:endCxn id="36" idx="2"/>
          </p:cNvCxnSpPr>
          <p:nvPr/>
        </p:nvCxnSpPr>
        <p:spPr>
          <a:xfrm flipV="1">
            <a:off x="1645920" y="2098675"/>
            <a:ext cx="2691130" cy="6477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34" idx="6"/>
            <a:endCxn id="39" idx="2"/>
          </p:cNvCxnSpPr>
          <p:nvPr/>
        </p:nvCxnSpPr>
        <p:spPr>
          <a:xfrm>
            <a:off x="1645920" y="3496945"/>
            <a:ext cx="2691130" cy="145542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35" idx="6"/>
            <a:endCxn id="37" idx="3"/>
          </p:cNvCxnSpPr>
          <p:nvPr/>
        </p:nvCxnSpPr>
        <p:spPr>
          <a:xfrm flipV="1">
            <a:off x="1645920" y="3251835"/>
            <a:ext cx="2785745" cy="107315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1645920" y="4031615"/>
            <a:ext cx="2691130" cy="29337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32" idx="6"/>
            <a:endCxn id="39" idx="3"/>
          </p:cNvCxnSpPr>
          <p:nvPr/>
        </p:nvCxnSpPr>
        <p:spPr>
          <a:xfrm>
            <a:off x="1645920" y="5132705"/>
            <a:ext cx="2785745" cy="4889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766435" y="1737995"/>
          <a:ext cx="5925185" cy="1008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463165" imgH="419100" progId="Equation.KSEE3">
                  <p:embed/>
                </p:oleObj>
              </mc:Choice>
              <mc:Fallback>
                <p:oleObj name="" r:id="rId1" imgW="2463165" imgH="4191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766435" y="1737995"/>
                        <a:ext cx="5925185" cy="1008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615430" y="3429635"/>
            <a:ext cx="45269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authority_sum = 4</a:t>
            </a:r>
            <a:endParaRPr lang="en-US" altLang="zh-CN"/>
          </a:p>
          <a:p>
            <a:r>
              <a:rPr lang="en-US" altLang="zh-CN"/>
              <a:t>connected_sum = 3</a:t>
            </a:r>
            <a:endParaRPr lang="en-US" altLang="zh-CN"/>
          </a:p>
          <a:p>
            <a:r>
              <a:rPr lang="en-US" altLang="zh-CN"/>
              <a:t>in_connected_sum = 6</a:t>
            </a:r>
            <a:endParaRPr lang="en-US" altLang="zh-CN"/>
          </a:p>
          <a:p>
            <a:r>
              <a:rPr lang="en-US" altLang="zh-CN"/>
              <a:t>in_node</a:t>
            </a:r>
            <a:r>
              <a:rPr lang="en-US" altLang="zh-CN" baseline="-25000"/>
              <a:t>5 </a:t>
            </a:r>
            <a:r>
              <a:rPr lang="en-US" altLang="zh-CN"/>
              <a:t>_</a:t>
            </a:r>
            <a:r>
              <a:rPr lang="en-US" altLang="zh-CN"/>
              <a:t>sum = 1</a:t>
            </a:r>
            <a:endParaRPr lang="en-US" altLang="zh-CN"/>
          </a:p>
        </p:txBody>
      </p:sp>
      <p:sp>
        <p:nvSpPr>
          <p:cNvPr id="12" name="右箭头 11"/>
          <p:cNvSpPr/>
          <p:nvPr/>
        </p:nvSpPr>
        <p:spPr>
          <a:xfrm>
            <a:off x="5075555" y="3861435"/>
            <a:ext cx="1449705" cy="34036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615430" y="4871720"/>
            <a:ext cx="1720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a</a:t>
            </a:r>
            <a:r>
              <a:rPr lang="en-US" altLang="zh-CN" sz="2800" baseline="-25000"/>
              <a:t>5</a:t>
            </a:r>
            <a:r>
              <a:rPr lang="en-US" altLang="zh-CN" sz="2800"/>
              <a:t>=0.125</a:t>
            </a:r>
            <a:endParaRPr lang="en-US" altLang="zh-CN"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pc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Experiment</a:t>
            </a:r>
            <a:endParaRPr lang="zh-CN" altLang="en-US" dirty="0">
              <a:cs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24798" t="13433" r="24798" b="26261"/>
          <a:stretch>
            <a:fillRect/>
          </a:stretch>
        </p:blipFill>
        <p:spPr>
          <a:xfrm>
            <a:off x="1132586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  <a:sym typeface="+mn-ea"/>
              </a:rPr>
              <a:t>PageRank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0400" y="1348105"/>
            <a:ext cx="1209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Input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116965" y="2072640"/>
            <a:ext cx="2428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Google web graph 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0950" y="1348105"/>
            <a:ext cx="5671820" cy="27139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0400" y="4347845"/>
            <a:ext cx="4307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Iterati</a:t>
            </a:r>
            <a:r>
              <a:rPr lang="en-US" altLang="zh-CN" sz="2800"/>
              <a:t>on stop condition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405" y="4979670"/>
            <a:ext cx="7390130" cy="9359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  <a:sym typeface="+mn-ea"/>
              </a:rPr>
              <a:t>PageRank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0400" y="1348105"/>
            <a:ext cx="1464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Output</a:t>
            </a:r>
            <a:endParaRPr lang="en-US" altLang="zh-CN"/>
          </a:p>
        </p:txBody>
      </p:sp>
      <p:pic>
        <p:nvPicPr>
          <p:cNvPr id="4" name="图片 3" descr="ELKBV[SFU4CQ3CT43_}AX2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25" y="1992630"/>
            <a:ext cx="6368415" cy="3949700"/>
          </a:xfrm>
          <a:prstGeom prst="rect">
            <a:avLst/>
          </a:prstGeom>
        </p:spPr>
      </p:pic>
      <p:pic>
        <p:nvPicPr>
          <p:cNvPr id="5" name="图片 4" descr="@%J$5K4{S(QC)ID${%K]@T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070" y="2829560"/>
            <a:ext cx="4535805" cy="9715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33625" y="6060440"/>
            <a:ext cx="3137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PageRank value list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7222490" y="4137025"/>
            <a:ext cx="4418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Higest PageRank value and its index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  <a:sym typeface="+mn-ea"/>
              </a:rPr>
              <a:t>TrustRank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0400" y="1348105"/>
            <a:ext cx="1209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Input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863600" y="2349500"/>
            <a:ext cx="34010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ym typeface="+mn-ea"/>
              </a:rPr>
              <a:t>Top 55 pages form </a:t>
            </a:r>
            <a:r>
              <a:rPr lang="en-US" altLang="zh-CN" sz="2000"/>
              <a:t>Seed list ordered by PageRank</a:t>
            </a:r>
            <a:endParaRPr lang="en-US" altLang="zh-CN" sz="2000"/>
          </a:p>
        </p:txBody>
      </p:sp>
      <p:pic>
        <p:nvPicPr>
          <p:cNvPr id="5" name="图片 4" descr="]${IS$%5YXJ8MG]~LBIDCP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205" y="3682365"/>
            <a:ext cx="4495800" cy="1438275"/>
          </a:xfrm>
          <a:prstGeom prst="rect">
            <a:avLst/>
          </a:prstGeom>
        </p:spPr>
      </p:pic>
      <p:pic>
        <p:nvPicPr>
          <p:cNvPr id="11" name="图片 10" descr="_VT]BBGVFYYJRI0UFQ{30V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890" y="1348105"/>
            <a:ext cx="2390775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Introduction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22592" t="13433" r="22592" b="26261"/>
          <a:stretch>
            <a:fillRect/>
          </a:stretch>
        </p:blipFill>
        <p:spPr>
          <a:xfrm>
            <a:off x="923870" y="1352310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  <a:sym typeface="+mn-ea"/>
              </a:rPr>
              <a:t>TrustRank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0400" y="1348105"/>
            <a:ext cx="17386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Output</a:t>
            </a:r>
            <a:endParaRPr lang="en-US" altLang="zh-CN" sz="2800"/>
          </a:p>
        </p:txBody>
      </p:sp>
      <p:pic>
        <p:nvPicPr>
          <p:cNvPr id="12" name="图片 11" descr="1G}~U9M}DZB_6$@U98[%%_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3865880"/>
            <a:ext cx="4345940" cy="1768475"/>
          </a:xfrm>
          <a:prstGeom prst="rect">
            <a:avLst/>
          </a:prstGeom>
        </p:spPr>
      </p:pic>
      <p:pic>
        <p:nvPicPr>
          <p:cNvPr id="13" name="图片 12" descr="(QFGURA)8Y$S22YT_Q[2{2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80" y="1062355"/>
            <a:ext cx="2239645" cy="553847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61365" y="2580005"/>
            <a:ext cx="4508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3824 pages with high trust value</a:t>
            </a:r>
            <a:endParaRPr lang="en-US" altLang="zh-CN" sz="2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  <a:sym typeface="+mn-ea"/>
              </a:rPr>
              <a:t>HITS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0400" y="1348105"/>
            <a:ext cx="12096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Input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891540" y="2066290"/>
            <a:ext cx="34010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ym typeface="+mn-ea"/>
              </a:rPr>
              <a:t>Google web graph </a:t>
            </a:r>
            <a:endParaRPr lang="en-US" altLang="zh-CN" sz="2000"/>
          </a:p>
        </p:txBody>
      </p:sp>
      <p:sp>
        <p:nvSpPr>
          <p:cNvPr id="12" name="文本框 11"/>
          <p:cNvSpPr txBox="1"/>
          <p:nvPr/>
        </p:nvSpPr>
        <p:spPr>
          <a:xfrm>
            <a:off x="660400" y="2693670"/>
            <a:ext cx="43078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Iteraton stop condition</a:t>
            </a:r>
            <a:endParaRPr lang="en-US" altLang="zh-CN"/>
          </a:p>
        </p:txBody>
      </p:sp>
      <p:pic>
        <p:nvPicPr>
          <p:cNvPr id="9" name="图片 8" descr="52Q@VMXRIID7N2329)(U{J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540" y="3627120"/>
            <a:ext cx="10224135" cy="16548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  <a:sym typeface="+mn-ea"/>
              </a:rPr>
              <a:t>HITS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0400" y="1348105"/>
            <a:ext cx="1719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Output</a:t>
            </a:r>
            <a:endParaRPr lang="en-US" altLang="zh-CN"/>
          </a:p>
        </p:txBody>
      </p:sp>
      <p:pic>
        <p:nvPicPr>
          <p:cNvPr id="4" name="图片 3" descr="MV94RIT4V2P%7UF8ODO$@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0810" y="2049780"/>
            <a:ext cx="5574030" cy="2882265"/>
          </a:xfrm>
          <a:prstGeom prst="rect">
            <a:avLst/>
          </a:prstGeom>
        </p:spPr>
      </p:pic>
      <p:pic>
        <p:nvPicPr>
          <p:cNvPr id="5" name="图片 4" descr="5PR[XK[~}@~MU]00`)7RGC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" y="2049780"/>
            <a:ext cx="5619115" cy="28822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27075" y="5257165"/>
            <a:ext cx="4470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hub_value list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7032625" y="5257165"/>
            <a:ext cx="4470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authority_value list</a:t>
            </a:r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  <a:sym typeface="+mn-ea"/>
              </a:rPr>
              <a:t>HITS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0400" y="1348105"/>
            <a:ext cx="1719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Output</a:t>
            </a:r>
            <a:endParaRPr lang="en-US" altLang="zh-CN"/>
          </a:p>
        </p:txBody>
      </p:sp>
      <p:pic>
        <p:nvPicPr>
          <p:cNvPr id="7" name="图片 6" descr="UGM2%%_`{%[S}X4L~JMPU9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4865" y="4364355"/>
            <a:ext cx="6927215" cy="16141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361565"/>
            <a:ext cx="11106150" cy="17449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79500" y="1870075"/>
            <a:ext cx="2504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bias</a:t>
            </a:r>
            <a:endParaRPr lang="en-US" altLang="zh-CN" sz="2000"/>
          </a:p>
        </p:txBody>
      </p:sp>
      <p:sp>
        <p:nvSpPr>
          <p:cNvPr id="13" name="文本框 12"/>
          <p:cNvSpPr txBox="1"/>
          <p:nvPr/>
        </p:nvSpPr>
        <p:spPr>
          <a:xfrm>
            <a:off x="2415540" y="6118860"/>
            <a:ext cx="6285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The page with highest authority(hub) value and its index</a:t>
            </a:r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  <a:sym typeface="+mn-ea"/>
              </a:rPr>
              <a:t>SALSA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0400" y="1140460"/>
            <a:ext cx="7522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1. Generate Hub set and Authority set</a:t>
            </a:r>
            <a:endParaRPr lang="en-US" altLang="zh-CN" sz="2800"/>
          </a:p>
        </p:txBody>
      </p:sp>
      <p:pic>
        <p:nvPicPr>
          <p:cNvPr id="8" name="图片 7" descr="YM}Q]$3(ZG}I)9SNA0O6J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2950" y="1855470"/>
            <a:ext cx="3709035" cy="1682750"/>
          </a:xfrm>
          <a:prstGeom prst="rect">
            <a:avLst/>
          </a:prstGeom>
        </p:spPr>
      </p:pic>
      <p:pic>
        <p:nvPicPr>
          <p:cNvPr id="14" name="图片 13" descr="_MVQ%W@E{55[ZNW%H}K~YA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760" y="1325880"/>
            <a:ext cx="4105275" cy="50673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883660" y="4914900"/>
            <a:ext cx="30340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2. Random walk to form sets</a:t>
            </a:r>
            <a:r>
              <a:rPr lang="en-US" altLang="zh-CN" sz="2800"/>
              <a:t> of connected graph</a:t>
            </a:r>
            <a:endParaRPr lang="en-US" altLang="zh-CN" sz="2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  <a:sym typeface="+mn-ea"/>
              </a:rPr>
              <a:t>SALSA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0400" y="2696845"/>
            <a:ext cx="41021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3. Refine each sub sets by walking again</a:t>
            </a:r>
            <a:endParaRPr lang="en-US" altLang="zh-CN" sz="2800"/>
          </a:p>
        </p:txBody>
      </p:sp>
      <p:pic>
        <p:nvPicPr>
          <p:cNvPr id="6" name="图片 5" descr="@X%]IRONDB`F(01A@HE7`P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8600" y="1130935"/>
            <a:ext cx="4642485" cy="51790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  <a:sym typeface="+mn-ea"/>
              </a:rPr>
              <a:t>SALSA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0400" y="2709545"/>
            <a:ext cx="41021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4. Calculate value</a:t>
            </a:r>
            <a:endParaRPr lang="en-US" altLang="zh-CN" sz="2800"/>
          </a:p>
        </p:txBody>
      </p:sp>
      <p:pic>
        <p:nvPicPr>
          <p:cNvPr id="7" name="图片 6" descr="(8ERW6Q5%TF73UQR8{NE5U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2545" y="1510030"/>
            <a:ext cx="5667375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  <a:sym typeface="+mn-ea"/>
              </a:rPr>
              <a:t>SALSA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5310" y="1112520"/>
            <a:ext cx="41021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Results</a:t>
            </a:r>
            <a:endParaRPr lang="en-US" altLang="zh-CN" sz="2800"/>
          </a:p>
        </p:txBody>
      </p:sp>
      <p:sp>
        <p:nvSpPr>
          <p:cNvPr id="5" name="文本框 4"/>
          <p:cNvSpPr txBox="1"/>
          <p:nvPr/>
        </p:nvSpPr>
        <p:spPr>
          <a:xfrm>
            <a:off x="575310" y="2037715"/>
            <a:ext cx="45453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We only calculate each value of elements in the first connected graph set because of some factors.</a:t>
            </a:r>
            <a:endParaRPr lang="en-US" altLang="zh-CN"/>
          </a:p>
        </p:txBody>
      </p:sp>
      <p:pic>
        <p:nvPicPr>
          <p:cNvPr id="7" name="图片 6" descr="VL1)(8$T24H(ISG3S3_ZY`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6200" y="1381760"/>
            <a:ext cx="3295650" cy="1162050"/>
          </a:xfrm>
          <a:prstGeom prst="rect">
            <a:avLst/>
          </a:prstGeom>
        </p:spPr>
      </p:pic>
      <p:pic>
        <p:nvPicPr>
          <p:cNvPr id="8" name="图片 7" descr="79K31C9J~L}J%7M2)RRD``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" y="4018280"/>
            <a:ext cx="11713210" cy="9442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55980" y="5351780"/>
            <a:ext cx="10480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Page 537039 has the highest value in the first connected graph, with value 0.00023678... 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6113780" y="2959735"/>
            <a:ext cx="4739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Some results of first connected graph</a:t>
            </a: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 dirty="0">
                <a:ea typeface="+mn-ea"/>
                <a:cs typeface="+mn-ea"/>
              </a:rPr>
              <a:t>Reference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4588" t="13433" r="24588" b="26261"/>
          <a:stretch>
            <a:fillRect/>
          </a:stretch>
        </p:blipFill>
        <p:spPr>
          <a:xfrm>
            <a:off x="1105161" y="1337070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</a:rPr>
              <a:t>Reference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63650" y="3168650"/>
            <a:ext cx="848995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66700" indent="-266700" algn="l"/>
            <a:r>
              <a:rPr lang="en-US" sz="2400"/>
              <a:t>2.Gyöngyi, Z., Garcia-Molina, H., &amp; Pedersen, J. (2004). Combating Web Spam with TrustRank. Thirtieth International Conference on Very Large Data Bases.</a:t>
            </a:r>
            <a:endParaRPr lang="en-US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216660" y="1830705"/>
            <a:ext cx="91452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 </a:t>
            </a:r>
            <a:r>
              <a:rPr lang="en-US" altLang="zh-CN" sz="2400"/>
              <a:t>1.</a:t>
            </a:r>
            <a:r>
              <a:rPr lang="zh-CN" altLang="en-US" sz="2400"/>
              <a:t>Brin, S. , &amp; Page, L. . (1998). The anatomy of a large-scale hypertextual web search engine. Computer Networks and ISDN Systems, 30(1-7), 107-117.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1263650" y="4419600"/>
            <a:ext cx="864552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/>
              <a:t>3.</a:t>
            </a:r>
            <a:r>
              <a:rPr lang="zh-CN" altLang="en-US" sz="2400"/>
              <a:t>Lempel, R. , &amp; Moran, S. . (2000). The stochastic approach for link-structure analysis (salsa) and the tkc effect. Computer Networks, 33(1-6), 387-401.</a:t>
            </a:r>
            <a:endParaRPr lang="zh-CN" altLang="en-US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</a:rPr>
              <a:t>Background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6940" y="1289050"/>
            <a:ext cx="9320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</a:rPr>
              <a:t>What is page ranking</a:t>
            </a:r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</a:rPr>
              <a:t>?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1125" y="2303145"/>
            <a:ext cx="8591550" cy="2251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37590" y="4935855"/>
            <a:ext cx="104813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Rank web pages by weighing their quaility, pivotal function, value and any other treasurable factors. </a:t>
            </a:r>
            <a:endParaRPr lang="en-US" altLang="zh-CN"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r>
              <a:rPr lang="zh-CN" altLang="en-US" dirty="0"/>
              <a:t>！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59879" y="3880672"/>
            <a:ext cx="3680976" cy="39878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Teacher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Peng </a:t>
            </a:r>
            <a:r>
              <a:rPr lang="en-US" altLang="zh-CN" sz="20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  <a:sym typeface="+mn-ea"/>
              </a:rPr>
              <a:t>Wang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2958" y="4379642"/>
            <a:ext cx="2506802" cy="39878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Group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1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19835" y="4379642"/>
            <a:ext cx="2280347" cy="39878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Date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：</a:t>
            </a:r>
            <a:r>
              <a:rPr lang="en-US" altLang="zh-CN" sz="20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  <a:sym typeface="+mn-ea"/>
              </a:rPr>
              <a:t>10/8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/2019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</a:rPr>
              <a:t>Background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50620" y="2287270"/>
            <a:ext cx="596074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Search engine can list pages with highest relevance to the search key.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Seek more websites which can be trusted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Web pages can be categorized by their performance in linking(such as some hubs)</a:t>
            </a:r>
            <a:endParaRPr lang="en-US" altLang="zh-CN" sz="2400"/>
          </a:p>
        </p:txBody>
      </p:sp>
      <p:sp>
        <p:nvSpPr>
          <p:cNvPr id="13" name="文本框 12"/>
          <p:cNvSpPr txBox="1"/>
          <p:nvPr/>
        </p:nvSpPr>
        <p:spPr>
          <a:xfrm>
            <a:off x="916940" y="1292860"/>
            <a:ext cx="7858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latin typeface="Times New Roman" panose="02020603050405020304" charset="0"/>
                <a:cs typeface="Times New Roman" panose="02020603050405020304" charset="0"/>
              </a:rPr>
              <a:t>Why?</a:t>
            </a:r>
            <a:endParaRPr lang="en-US" altLang="zh-CN" sz="3600" b="1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7615" y="1467485"/>
            <a:ext cx="4053840" cy="45453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</a:rPr>
              <a:t>Problem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6660" y="1256665"/>
            <a:ext cx="5999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600">
                <a:sym typeface="+mn-ea"/>
              </a:rPr>
              <a:t>Implement algorithms below: </a:t>
            </a:r>
            <a:endParaRPr lang="en-US" altLang="zh-CN" sz="3600"/>
          </a:p>
        </p:txBody>
      </p:sp>
      <p:sp>
        <p:nvSpPr>
          <p:cNvPr id="7" name="文本框 6"/>
          <p:cNvSpPr txBox="1"/>
          <p:nvPr/>
        </p:nvSpPr>
        <p:spPr>
          <a:xfrm>
            <a:off x="1323975" y="2459990"/>
            <a:ext cx="823214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/>
              <a:t>PageRank</a:t>
            </a:r>
            <a:endParaRPr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rgbClr val="FF0000"/>
                </a:solidFill>
              </a:rPr>
              <a:t>Topic-sensitive PageRank</a:t>
            </a:r>
            <a:endParaRPr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/>
              <a:t>SALSA and TKC effect</a:t>
            </a:r>
            <a:endParaRPr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/>
              <a:t>TrustRank</a:t>
            </a:r>
            <a:endParaRPr lang="en-US" altLang="zh-CN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rgbClr val="FF0000"/>
                </a:solidFill>
              </a:rPr>
              <a:t>Dynamic Personalized PageRank</a:t>
            </a:r>
            <a:endParaRPr lang="en-US" altLang="zh-CN" sz="2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</a:rPr>
              <a:t>Related Work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636895" y="1336040"/>
            <a:ext cx="1800000" cy="180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PageRank</a:t>
            </a:r>
            <a:endParaRPr lang="en-US" altLang="zh-CN"/>
          </a:p>
        </p:txBody>
      </p:sp>
      <p:sp>
        <p:nvSpPr>
          <p:cNvPr id="6" name="椭圆 5"/>
          <p:cNvSpPr/>
          <p:nvPr/>
        </p:nvSpPr>
        <p:spPr>
          <a:xfrm>
            <a:off x="9447530" y="1336040"/>
            <a:ext cx="1800000" cy="180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HITS</a:t>
            </a:r>
            <a:endParaRPr lang="en-US" altLang="zh-CN"/>
          </a:p>
        </p:txBody>
      </p:sp>
      <p:sp>
        <p:nvSpPr>
          <p:cNvPr id="7" name="椭圆 6"/>
          <p:cNvSpPr/>
          <p:nvPr/>
        </p:nvSpPr>
        <p:spPr>
          <a:xfrm>
            <a:off x="5505450" y="4800600"/>
            <a:ext cx="1800000" cy="180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TrustRank</a:t>
            </a:r>
            <a:endParaRPr lang="en-US" altLang="zh-CN"/>
          </a:p>
        </p:txBody>
      </p:sp>
      <p:cxnSp>
        <p:nvCxnSpPr>
          <p:cNvPr id="8" name="直接箭头连接符 7"/>
          <p:cNvCxnSpPr>
            <a:stCxn id="5" idx="4"/>
            <a:endCxn id="7" idx="0"/>
          </p:cNvCxnSpPr>
          <p:nvPr/>
        </p:nvCxnSpPr>
        <p:spPr>
          <a:xfrm flipH="1">
            <a:off x="6405880" y="3136265"/>
            <a:ext cx="131445" cy="1664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8336280" y="4156075"/>
            <a:ext cx="1800000" cy="180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SALSA</a:t>
            </a:r>
            <a:endParaRPr lang="en-US" altLang="zh-CN"/>
          </a:p>
        </p:txBody>
      </p:sp>
      <p:cxnSp>
        <p:nvCxnSpPr>
          <p:cNvPr id="11" name="直接箭头连接符 10"/>
          <p:cNvCxnSpPr>
            <a:stCxn id="5" idx="5"/>
            <a:endCxn id="9" idx="1"/>
          </p:cNvCxnSpPr>
          <p:nvPr/>
        </p:nvCxnSpPr>
        <p:spPr>
          <a:xfrm>
            <a:off x="7173595" y="2872740"/>
            <a:ext cx="1426210" cy="15468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3"/>
            <a:endCxn id="9" idx="0"/>
          </p:cNvCxnSpPr>
          <p:nvPr/>
        </p:nvCxnSpPr>
        <p:spPr>
          <a:xfrm flipH="1">
            <a:off x="9236710" y="2872740"/>
            <a:ext cx="474345" cy="12833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7953375" y="3452495"/>
            <a:ext cx="1492885" cy="12319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917815" y="2992120"/>
            <a:ext cx="15640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combine</a:t>
            </a:r>
            <a:endParaRPr lang="en-US" altLang="zh-CN" sz="2400"/>
          </a:p>
        </p:txBody>
      </p:sp>
      <p:sp>
        <p:nvSpPr>
          <p:cNvPr id="16" name="文本框 15"/>
          <p:cNvSpPr txBox="1"/>
          <p:nvPr/>
        </p:nvSpPr>
        <p:spPr>
          <a:xfrm>
            <a:off x="5805805" y="3703955"/>
            <a:ext cx="1891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extend(</a:t>
            </a:r>
            <a:r>
              <a:rPr lang="en-US" altLang="zh-CN" sz="2400">
                <a:solidFill>
                  <a:srgbClr val="FF0000"/>
                </a:solidFill>
              </a:rPr>
              <a:t>seed page</a:t>
            </a:r>
            <a:r>
              <a:rPr lang="en-US" altLang="zh-CN" sz="2400"/>
              <a:t>)</a:t>
            </a:r>
            <a:endParaRPr lang="en-US" altLang="zh-CN" sz="2400"/>
          </a:p>
        </p:txBody>
      </p:sp>
      <p:sp>
        <p:nvSpPr>
          <p:cNvPr id="17" name="椭圆 16"/>
          <p:cNvSpPr/>
          <p:nvPr/>
        </p:nvSpPr>
        <p:spPr>
          <a:xfrm>
            <a:off x="2465705" y="4237990"/>
            <a:ext cx="1800000" cy="1800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FF0000"/>
                </a:solidFill>
                <a:sym typeface="+mn-ea"/>
              </a:rPr>
              <a:t>Topic-sensitive PageRank</a:t>
            </a:r>
            <a:endParaRPr lang="en-US" altLang="zh-CN"/>
          </a:p>
        </p:txBody>
      </p:sp>
      <p:sp>
        <p:nvSpPr>
          <p:cNvPr id="18" name="椭圆 17"/>
          <p:cNvSpPr/>
          <p:nvPr/>
        </p:nvSpPr>
        <p:spPr>
          <a:xfrm>
            <a:off x="1179830" y="1400175"/>
            <a:ext cx="2304000" cy="23040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FF0000"/>
                </a:solidFill>
                <a:sym typeface="+mn-ea"/>
              </a:rPr>
              <a:t>Dynamic Personalized PageRank</a:t>
            </a:r>
            <a:endParaRPr lang="en-US" altLang="zh-CN"/>
          </a:p>
        </p:txBody>
      </p:sp>
      <p:cxnSp>
        <p:nvCxnSpPr>
          <p:cNvPr id="19" name="直接箭头连接符 18"/>
          <p:cNvCxnSpPr>
            <a:stCxn id="5" idx="2"/>
            <a:endCxn id="18" idx="6"/>
          </p:cNvCxnSpPr>
          <p:nvPr/>
        </p:nvCxnSpPr>
        <p:spPr>
          <a:xfrm flipH="1">
            <a:off x="3483610" y="2236470"/>
            <a:ext cx="2153285" cy="3155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5" idx="3"/>
            <a:endCxn id="17" idx="7"/>
          </p:cNvCxnSpPr>
          <p:nvPr/>
        </p:nvCxnSpPr>
        <p:spPr>
          <a:xfrm flipH="1">
            <a:off x="4002405" y="2872740"/>
            <a:ext cx="1898015" cy="16287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698875" y="1626235"/>
            <a:ext cx="21069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extend(</a:t>
            </a:r>
            <a:r>
              <a:rPr lang="en-US" altLang="zh-CN" sz="2400">
                <a:solidFill>
                  <a:srgbClr val="FF0000"/>
                </a:solidFill>
              </a:rPr>
              <a:t>user preference</a:t>
            </a:r>
            <a:r>
              <a:rPr lang="en-US" altLang="zh-CN" sz="2400"/>
              <a:t>)</a:t>
            </a:r>
            <a:endParaRPr lang="en-US" altLang="zh-CN" sz="2400"/>
          </a:p>
        </p:txBody>
      </p:sp>
      <p:sp>
        <p:nvSpPr>
          <p:cNvPr id="22" name="文本框 21"/>
          <p:cNvSpPr txBox="1"/>
          <p:nvPr/>
        </p:nvSpPr>
        <p:spPr>
          <a:xfrm>
            <a:off x="3815080" y="3408045"/>
            <a:ext cx="2272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extend(</a:t>
            </a:r>
            <a:r>
              <a:rPr lang="en-US" altLang="zh-CN" sz="2400">
                <a:solidFill>
                  <a:srgbClr val="FF0000"/>
                </a:solidFill>
              </a:rPr>
              <a:t>category indicate</a:t>
            </a:r>
            <a:r>
              <a:rPr lang="en-US" altLang="zh-CN" sz="2400"/>
              <a:t>)</a:t>
            </a:r>
            <a:endParaRPr lang="en-US" altLang="zh-CN" sz="2400"/>
          </a:p>
        </p:txBody>
      </p:sp>
      <p:sp>
        <p:nvSpPr>
          <p:cNvPr id="24" name="文本框 23"/>
          <p:cNvSpPr txBox="1"/>
          <p:nvPr/>
        </p:nvSpPr>
        <p:spPr>
          <a:xfrm>
            <a:off x="6087110" y="981075"/>
            <a:ext cx="21977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Random walk model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654540" y="1165860"/>
            <a:ext cx="21977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Hub</a:t>
            </a:r>
            <a:r>
              <a:rPr lang="en-US" altLang="zh-CN"/>
              <a:t> and </a:t>
            </a:r>
            <a:r>
              <a:rPr lang="en-US" altLang="zh-CN">
                <a:solidFill>
                  <a:srgbClr val="FF0000"/>
                </a:solidFill>
              </a:rPr>
              <a:t>Authority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Methods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4532</Words>
  <Application>WPS 演示</Application>
  <PresentationFormat>宽屏</PresentationFormat>
  <Paragraphs>611</Paragraphs>
  <Slides>40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10</vt:i4>
      </vt:variant>
      <vt:variant>
        <vt:lpstr>幻灯片标题</vt:lpstr>
      </vt:variant>
      <vt:variant>
        <vt:i4>40</vt:i4>
      </vt:variant>
    </vt:vector>
  </HeadingPairs>
  <TitlesOfParts>
    <vt:vector size="63" baseType="lpstr">
      <vt:lpstr>Arial</vt:lpstr>
      <vt:lpstr>宋体</vt:lpstr>
      <vt:lpstr>Wingdings</vt:lpstr>
      <vt:lpstr>Arial</vt:lpstr>
      <vt:lpstr>微软雅黑</vt:lpstr>
      <vt:lpstr>Calibri</vt:lpstr>
      <vt:lpstr>等线</vt:lpstr>
      <vt:lpstr>Segoe UI</vt:lpstr>
      <vt:lpstr>Segoe UI Light</vt:lpstr>
      <vt:lpstr>Times New Roman</vt:lpstr>
      <vt:lpstr>Arial Unicode MS</vt:lpstr>
      <vt:lpstr>Office 主题​​</vt:lpstr>
      <vt:lpstr>2_OfficePLUS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Waie</cp:lastModifiedBy>
  <cp:revision>108</cp:revision>
  <dcterms:created xsi:type="dcterms:W3CDTF">2019-03-11T14:11:00Z</dcterms:created>
  <dcterms:modified xsi:type="dcterms:W3CDTF">2019-10-07T11:27:56Z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2052-11.1.0.8767</vt:lpwstr>
  </property>
</Properties>
</file>